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7" r:id="rId1"/>
    <p:sldMasterId id="2147483691" r:id="rId2"/>
  </p:sldMasterIdLst>
  <p:notesMasterIdLst>
    <p:notesMasterId r:id="rId20"/>
  </p:notesMasterIdLst>
  <p:handoutMasterIdLst>
    <p:handoutMasterId r:id="rId21"/>
  </p:handoutMasterIdLst>
  <p:sldIdLst>
    <p:sldId id="436" r:id="rId3"/>
    <p:sldId id="350" r:id="rId4"/>
    <p:sldId id="432" r:id="rId5"/>
    <p:sldId id="352" r:id="rId6"/>
    <p:sldId id="355" r:id="rId7"/>
    <p:sldId id="364" r:id="rId8"/>
    <p:sldId id="369" r:id="rId9"/>
    <p:sldId id="383" r:id="rId10"/>
    <p:sldId id="388" r:id="rId11"/>
    <p:sldId id="393" r:id="rId12"/>
    <p:sldId id="398" r:id="rId13"/>
    <p:sldId id="408" r:id="rId14"/>
    <p:sldId id="415" r:id="rId15"/>
    <p:sldId id="435" r:id="rId16"/>
    <p:sldId id="434" r:id="rId17"/>
    <p:sldId id="437" r:id="rId18"/>
    <p:sldId id="438" r:id="rId19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9DD"/>
    <a:srgbClr val="2C17A9"/>
    <a:srgbClr val="66FF33"/>
    <a:srgbClr val="96CCEE"/>
    <a:srgbClr val="72BBE8"/>
    <a:srgbClr val="1E7FB8"/>
    <a:srgbClr val="C4DAF4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09" autoAdjust="0"/>
    <p:restoredTop sz="81508" autoAdjust="0"/>
  </p:normalViewPr>
  <p:slideViewPr>
    <p:cSldViewPr snapToGrid="0">
      <p:cViewPr varScale="1">
        <p:scale>
          <a:sx n="82" d="100"/>
          <a:sy n="82" d="100"/>
        </p:scale>
        <p:origin x="1350" y="7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A3D02D4D-C13C-4B4B-B5C7-0ECCFE4C82AB}" type="datetime3">
              <a:rPr lang="en-GB"/>
              <a:pPr/>
              <a:t>13 June, 2018</a:t>
            </a:fld>
            <a:endParaRPr lang="en-GB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0F073B4A-5894-4420-9BAF-46D84361DF2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033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/>
              <a:t>World Health Organization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C38983FE-AA42-42BC-8300-887CB1302006}" type="datetime3">
              <a:rPr lang="en-GB"/>
              <a:pPr/>
              <a:t>13 June, 2018</a:t>
            </a:fld>
            <a:endParaRPr lang="en-GB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A39B3735-D597-4C54-822D-6526A42285A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3368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FB9A-699D-491B-8C20-FCEEE37D3F2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679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1pPr>
            <a:lvl2pPr marL="511670" indent="-196796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2pPr>
            <a:lvl3pPr marL="787184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3pPr>
            <a:lvl4pPr marL="1102058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4pPr>
            <a:lvl5pPr marL="1416931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5pPr>
            <a:lvl6pPr marL="1731805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6pPr>
            <a:lvl7pPr marL="2046679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7pPr>
            <a:lvl8pPr marL="2361552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8pPr>
            <a:lvl9pPr marL="2676426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B082E40-64C3-4DB9-9E47-9DE3EA94B6DE}" type="slidenum">
              <a:rPr lang="en-GB" sz="1100">
                <a:latin typeface="Times New Roman" pitchFamily="18" charset="0"/>
                <a:cs typeface="Arial" pitchFamily="34" charset="0"/>
              </a:rPr>
              <a:pPr/>
              <a:t>11</a:t>
            </a:fld>
            <a:endParaRPr lang="en-GB" sz="11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9938" y="747713"/>
            <a:ext cx="5268912" cy="3725862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323" y="4721515"/>
            <a:ext cx="5442968" cy="4470067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11 novembre 2013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EDPLN et groupe de travail GP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5567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12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15391098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13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1584527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14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7877235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1pPr>
            <a:lvl2pPr marL="511670" indent="-196796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2pPr>
            <a:lvl3pPr marL="787184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3pPr>
            <a:lvl4pPr marL="1102058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4pPr>
            <a:lvl5pPr marL="1416931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5pPr>
            <a:lvl6pPr marL="1731805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6pPr>
            <a:lvl7pPr marL="2046679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7pPr>
            <a:lvl8pPr marL="2361552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8pPr>
            <a:lvl9pPr marL="2676426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B082E40-64C3-4DB9-9E47-9DE3EA94B6DE}" type="slidenum">
              <a:rPr lang="en-GB" sz="1100">
                <a:latin typeface="Times New Roman" pitchFamily="18" charset="0"/>
                <a:cs typeface="Arial" pitchFamily="34" charset="0"/>
              </a:rPr>
              <a:pPr/>
              <a:t>15</a:t>
            </a:fld>
            <a:endParaRPr lang="en-GB" sz="11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9938" y="747713"/>
            <a:ext cx="5268912" cy="3725862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323" y="4721515"/>
            <a:ext cx="5442968" cy="4470067"/>
          </a:xfrm>
          <a:noFill/>
        </p:spPr>
        <p:txBody>
          <a:bodyPr/>
          <a:lstStyle/>
          <a:p>
            <a:r>
              <a:rPr lang="en-US" altLang="zh-CN" dirty="0"/>
              <a:t> 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11 novembre 2013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EDPLN et groupe de travail GP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5146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2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2847645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4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3804330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1pPr>
            <a:lvl2pPr marL="511670" indent="-196796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2pPr>
            <a:lvl3pPr marL="787184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3pPr>
            <a:lvl4pPr marL="1102058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4pPr>
            <a:lvl5pPr marL="1416931" indent="-157437" defTabSz="904169">
              <a:defRPr sz="1700">
                <a:solidFill>
                  <a:schemeClr val="tx1"/>
                </a:solidFill>
                <a:latin typeface="Arial Black" pitchFamily="34" charset="0"/>
              </a:defRPr>
            </a:lvl5pPr>
            <a:lvl6pPr marL="1731805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6pPr>
            <a:lvl7pPr marL="2046679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7pPr>
            <a:lvl8pPr marL="2361552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8pPr>
            <a:lvl9pPr marL="2676426" indent="-157437" defTabSz="904169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7B082E40-64C3-4DB9-9E47-9DE3EA94B6DE}" type="slidenum">
              <a:rPr lang="en-GB" sz="1100">
                <a:latin typeface="Times New Roman" pitchFamily="18" charset="0"/>
                <a:cs typeface="Arial" pitchFamily="34" charset="0"/>
              </a:rPr>
              <a:pPr/>
              <a:t>5</a:t>
            </a:fld>
            <a:endParaRPr lang="en-GB" sz="11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9938" y="747713"/>
            <a:ext cx="5268912" cy="3725862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323" y="4721515"/>
            <a:ext cx="5442968" cy="4470067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11 novembre 2013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EDPLN et groupe de travail GP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121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6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3129127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7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971815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8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2820242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9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1455943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defTabSz="927100"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defTabSz="927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fld id="{780FA9E5-7866-479D-B17E-629985707D8F}" type="slidenum">
              <a:rPr lang="en-GB" sz="1200" smtClean="0">
                <a:latin typeface="Times New Roman" pitchFamily="18" charset="0"/>
              </a:rPr>
              <a:pPr/>
              <a:t>10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762000"/>
            <a:ext cx="5273675" cy="3729038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59325"/>
            <a:ext cx="4992687" cy="4473575"/>
          </a:xfrm>
          <a:noFill/>
        </p:spPr>
        <p:txBody>
          <a:bodyPr/>
          <a:lstStyle/>
          <a:p>
            <a:endParaRPr lang="fr-FR" dirty="0">
              <a:ea typeface="SimSun" pitchFamily="2" charset="-122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EID 2012 pour la SEARO</a:t>
            </a:r>
          </a:p>
        </p:txBody>
      </p:sp>
    </p:spTree>
    <p:extLst>
      <p:ext uri="{BB962C8B-B14F-4D97-AF65-F5344CB8AC3E}">
        <p14:creationId xmlns:p14="http://schemas.microsoft.com/office/powerpoint/2010/main" val="426267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721123"/>
            <a:ext cx="10693400" cy="8401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6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" name="Group 147"/>
          <p:cNvGrpSpPr>
            <a:grpSpLocks noChangeAspect="1"/>
          </p:cNvGrpSpPr>
          <p:nvPr userDrawn="1"/>
        </p:nvGrpSpPr>
        <p:grpSpPr bwMode="auto">
          <a:xfrm>
            <a:off x="155945" y="6806889"/>
            <a:ext cx="1893623" cy="670361"/>
            <a:chOff x="0" y="0"/>
            <a:chExt cx="2838178" cy="923698"/>
          </a:xfrm>
        </p:grpSpPr>
        <p:sp>
          <p:nvSpPr>
            <p:cNvPr id="6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7" name="image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4238" y="6810264"/>
            <a:ext cx="4990253" cy="336056"/>
          </a:xfrm>
        </p:spPr>
        <p:txBody>
          <a:bodyPr/>
          <a:lstStyle>
            <a:lvl1pPr marL="0" indent="0" algn="ctr">
              <a:buNone/>
              <a:defRPr sz="37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1DA84D-6B13-4DF3-B65B-F09B8BB8C7B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33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A7E39D-06B1-4D79-9212-016EF01553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81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22C279-9B2E-4222-BA3D-98325B57B1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274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101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1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64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302803"/>
            <a:ext cx="2406015" cy="64515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302803"/>
            <a:ext cx="7039822" cy="64515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9A1650-9120-4C96-BED5-F20E40E93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01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331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743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85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3299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412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706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9891395" y="7146446"/>
            <a:ext cx="712893" cy="402567"/>
          </a:xfrm>
        </p:spPr>
        <p:txBody>
          <a:bodyPr/>
          <a:lstStyle>
            <a:lvl1pPr>
              <a:defRPr/>
            </a:lvl1pPr>
          </a:lstStyle>
          <a:p>
            <a:fld id="{D6A613BE-47C0-4900-BDD3-FBF4F0FA46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75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7458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686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1593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596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46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802285" y="7146446"/>
            <a:ext cx="712893" cy="402567"/>
          </a:xfrm>
        </p:spPr>
        <p:txBody>
          <a:bodyPr/>
          <a:lstStyle>
            <a:lvl1pPr>
              <a:defRPr/>
            </a:lvl1pPr>
          </a:lstStyle>
          <a:p>
            <a:fld id="{A710C3AC-2753-431F-B300-29CC644D80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0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89212E-7EEF-474E-BAD5-E690FB6C06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95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D2E3D-E5A4-4523-9208-FA5290DDA1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43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101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101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D5047A-0E25-4095-99E5-D461DD111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69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BC9DD-E369-4672-B478-B546514F65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99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718731-5FE6-492D-BD72-52B453B01C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05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5ABD8E-E64D-4F34-8682-13533209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4670" y="302801"/>
            <a:ext cx="9624060" cy="126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4670" y="1764295"/>
            <a:ext cx="9624060" cy="499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5127" y="7008171"/>
            <a:ext cx="5435812" cy="402567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Rapid Response Teams Training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43377" y="7146445"/>
            <a:ext cx="712893" cy="402567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898989"/>
                </a:solidFill>
              </a:defRPr>
            </a:lvl1pPr>
          </a:lstStyle>
          <a:p>
            <a:fld id="{264479D6-E1AD-4E5B-A4F8-2E59461ED89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584238" y="6810388"/>
            <a:ext cx="4990253" cy="336056"/>
          </a:xfrm>
          <a:prstGeom prst="rect">
            <a:avLst/>
          </a:prstGeom>
        </p:spPr>
        <p:txBody>
          <a:bodyPr lIns="104306" tIns="52153" rIns="104306" bIns="52153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600">
                <a:solidFill>
                  <a:srgbClr val="FFFFFF"/>
                </a:solidFill>
                <a:ea typeface="Calibri"/>
              </a:rPr>
              <a:t>Rapid Response Teams Training</a:t>
            </a:r>
            <a:endParaRPr lang="fr-FR" sz="16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1031" name="Shape 148"/>
          <p:cNvSpPr>
            <a:spLocks noChangeArrowheads="1"/>
          </p:cNvSpPr>
          <p:nvPr userDrawn="1"/>
        </p:nvSpPr>
        <p:spPr bwMode="auto">
          <a:xfrm>
            <a:off x="0" y="6721123"/>
            <a:ext cx="10693400" cy="84014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n-US" sz="160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0158730" y="7146445"/>
            <a:ext cx="712893" cy="402567"/>
          </a:xfrm>
          <a:prstGeom prst="rect">
            <a:avLst/>
          </a:prstGeom>
        </p:spPr>
        <p:txBody>
          <a:bodyPr lIns="104306" tIns="52153" rIns="104306" bIns="52153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450384FD-CC80-4B09-A768-218B646411B4}" type="slidenum">
              <a:rPr lang="en-US" sz="1800">
                <a:solidFill>
                  <a:schemeClr val="bg1"/>
                </a:solidFill>
              </a:rPr>
              <a:pPr eaLnBrk="1" hangingPunct="1"/>
              <a:t>‹#›</a:t>
            </a:fld>
            <a:endParaRPr lang="en-US" sz="1800">
              <a:solidFill>
                <a:schemeClr val="bg1"/>
              </a:solidFill>
            </a:endParaRPr>
          </a:p>
        </p:txBody>
      </p:sp>
      <p:grpSp>
        <p:nvGrpSpPr>
          <p:cNvPr id="1033" name="Group 147"/>
          <p:cNvGrpSpPr>
            <a:grpSpLocks noChangeAspect="1"/>
          </p:cNvGrpSpPr>
          <p:nvPr userDrawn="1"/>
        </p:nvGrpSpPr>
        <p:grpSpPr bwMode="auto">
          <a:xfrm>
            <a:off x="155945" y="6806888"/>
            <a:ext cx="1893623" cy="670361"/>
            <a:chOff x="0" y="0"/>
            <a:chExt cx="2838178" cy="923698"/>
          </a:xfrm>
        </p:grpSpPr>
        <p:sp>
          <p:nvSpPr>
            <p:cNvPr id="1035" name="Shape 145"/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036" name="image1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034" name="TextBox 12"/>
          <p:cNvSpPr txBox="1">
            <a:spLocks noChangeArrowheads="1"/>
          </p:cNvSpPr>
          <p:nvPr userDrawn="1"/>
        </p:nvSpPr>
        <p:spPr bwMode="auto">
          <a:xfrm>
            <a:off x="2406015" y="7142944"/>
            <a:ext cx="3391007" cy="32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400">
                <a:solidFill>
                  <a:schemeClr val="bg1"/>
                </a:solidFill>
                <a:latin typeface="Arial Narrow" pitchFamily="34" charset="0"/>
              </a:rPr>
              <a:t>Formation des Équipes d’Intervention Rapide</a:t>
            </a:r>
            <a:endParaRPr lang="en-GB" sz="140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7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5pPr>
      <a:lvl6pPr marL="521528" algn="ctr" rtl="0" fontAlgn="base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6pPr>
      <a:lvl7pPr marL="1043056" algn="ctr" rtl="0" fontAlgn="base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7pPr>
      <a:lvl8pPr marL="1564584" algn="ctr" rtl="0" fontAlgn="base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8pPr>
      <a:lvl9pPr marL="2086112" algn="ctr" rtl="0" fontAlgn="base">
        <a:spcBef>
          <a:spcPct val="0"/>
        </a:spcBef>
        <a:spcAft>
          <a:spcPct val="0"/>
        </a:spcAft>
        <a:defRPr sz="50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91146" indent="-391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847483" indent="-3259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303820" indent="-2607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825348" indent="-2607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346876" indent="-2607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C4BEE-144C-4074-BB46-F8692D0F94B5}" type="datetimeFigureOut">
              <a:rPr lang="en-GB" smtClean="0"/>
              <a:pPr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3392E-B317-47C9-88D1-2F590B6602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59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3194" y="684337"/>
            <a:ext cx="7073586" cy="1259487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en-GB" sz="75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Formation GO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81669" y="4532765"/>
            <a:ext cx="10485523" cy="7329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altLang="en-US" sz="3600" b="1" dirty="0">
                <a:solidFill>
                  <a:schemeClr val="tx2"/>
                </a:solidFill>
                <a:latin typeface="Arial" charset="0"/>
                <a:cs typeface="Arial" charset="0"/>
              </a:rPr>
              <a:t>B12.1 Inhumation </a:t>
            </a:r>
            <a:r>
              <a:rPr lang="en-US" altLang="en-US" sz="3600" b="1" dirty="0" err="1">
                <a:solidFill>
                  <a:schemeClr val="tx2"/>
                </a:solidFill>
                <a:latin typeface="Arial" charset="0"/>
                <a:cs typeface="Arial" charset="0"/>
              </a:rPr>
              <a:t>digne</a:t>
            </a:r>
            <a:r>
              <a:rPr lang="en-US" altLang="en-US" sz="3600" b="1" dirty="0">
                <a:solidFill>
                  <a:schemeClr val="tx2"/>
                </a:solidFill>
                <a:latin typeface="Arial" charset="0"/>
                <a:cs typeface="Arial" charset="0"/>
              </a:rPr>
              <a:t> et </a:t>
            </a:r>
            <a:r>
              <a:rPr lang="en-US" altLang="en-US" sz="3600" b="1" dirty="0" err="1">
                <a:solidFill>
                  <a:schemeClr val="tx2"/>
                </a:solidFill>
                <a:latin typeface="Arial" charset="0"/>
                <a:cs typeface="Arial" charset="0"/>
              </a:rPr>
              <a:t>sécurisée</a:t>
            </a:r>
            <a:endParaRPr lang="en-US" altLang="en-US" sz="3600" b="1" dirty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marL="0" indent="0" fontAlgn="auto">
              <a:spcAft>
                <a:spcPts val="0"/>
              </a:spcAft>
              <a:buNone/>
            </a:pPr>
            <a:br>
              <a:rPr lang="en-US" altLang="en-US" sz="3600" b="1" dirty="0">
                <a:solidFill>
                  <a:schemeClr val="tx2"/>
                </a:solidFill>
                <a:latin typeface="Arial" charset="0"/>
                <a:cs typeface="Arial" charset="0"/>
              </a:rPr>
            </a:br>
            <a:endParaRPr lang="en-US" altLang="en-US" sz="3600" b="1" dirty="0">
              <a:solidFill>
                <a:srgbClr val="10253F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52800" y="16193"/>
            <a:ext cx="7261285" cy="2107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en-US" altLang="en-US" sz="3600" dirty="0">
                <a:solidFill>
                  <a:srgbClr val="0070C0"/>
                </a:solidFill>
                <a:latin typeface="Arial" charset="0"/>
                <a:cs typeface="Arial" charset="0"/>
              </a:rPr>
              <a:t>Formation</a:t>
            </a:r>
            <a:r>
              <a:rPr lang="en-US" altLang="en-US" sz="3600" b="1" dirty="0">
                <a:solidFill>
                  <a:srgbClr val="0070C0"/>
                </a:solidFill>
                <a:latin typeface="Arial" charset="0"/>
                <a:cs typeface="Arial" charset="0"/>
              </a:rPr>
              <a:t> des </a:t>
            </a:r>
          </a:p>
          <a:p>
            <a:pPr algn="r" fontAlgn="auto">
              <a:spcAft>
                <a:spcPts val="0"/>
              </a:spcAft>
            </a:pPr>
            <a:r>
              <a:rPr lang="en-US" altLang="en-US" sz="3600" dirty="0" err="1">
                <a:solidFill>
                  <a:srgbClr val="002060"/>
                </a:solidFill>
                <a:latin typeface="Arial" charset="0"/>
                <a:cs typeface="Arial" charset="0"/>
              </a:rPr>
              <a:t>Équipes</a:t>
            </a:r>
            <a:r>
              <a:rPr lang="en-US" altLang="en-US" sz="3600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600" dirty="0" err="1">
                <a:solidFill>
                  <a:srgbClr val="002060"/>
                </a:solidFill>
                <a:latin typeface="Arial" charset="0"/>
                <a:cs typeface="Arial" charset="0"/>
              </a:rPr>
              <a:t>d’Intervention</a:t>
            </a:r>
            <a:r>
              <a:rPr lang="en-US" altLang="en-US" sz="3600" dirty="0">
                <a:solidFill>
                  <a:srgbClr val="002060"/>
                </a:solidFill>
                <a:latin typeface="Arial" charset="0"/>
                <a:cs typeface="Arial" charset="0"/>
              </a:rPr>
              <a:t> R</a:t>
            </a:r>
            <a:r>
              <a:rPr lang="en-US" altLang="en-US" sz="3600">
                <a:solidFill>
                  <a:srgbClr val="002060"/>
                </a:solidFill>
                <a:latin typeface="Arial" charset="0"/>
                <a:cs typeface="Arial" charset="0"/>
              </a:rPr>
              <a:t>apide</a:t>
            </a:r>
            <a:endParaRPr lang="en-US" altLang="en-US" sz="3600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05FF37-E1C8-46E8-9ABB-6512F240DD77}"/>
              </a:ext>
            </a:extLst>
          </p:cNvPr>
          <p:cNvSpPr txBox="1"/>
          <p:nvPr/>
        </p:nvSpPr>
        <p:spPr>
          <a:xfrm>
            <a:off x="128956" y="6307013"/>
            <a:ext cx="1885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0" dirty="0">
                <a:solidFill>
                  <a:srgbClr val="002060"/>
                </a:solidFill>
              </a:rPr>
              <a:t>Mise à jour: juin 2016</a:t>
            </a:r>
            <a:endParaRPr lang="en-US" sz="1400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2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7/12 </a:t>
            </a:r>
            <a:r>
              <a:rPr lang="en-US" sz="3200" b="1" dirty="0">
                <a:solidFill>
                  <a:srgbClr val="002060"/>
                </a:solidFill>
              </a:rPr>
              <a:t>: </a:t>
            </a:r>
            <a:r>
              <a:rPr lang="en-US" sz="3200" b="1" dirty="0" err="1">
                <a:solidFill>
                  <a:srgbClr val="002060"/>
                </a:solidFill>
              </a:rPr>
              <a:t>Désinfecter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l’environnement</a:t>
            </a:r>
            <a:r>
              <a:rPr lang="en-US" sz="3200" b="1" dirty="0">
                <a:solidFill>
                  <a:srgbClr val="002060"/>
                </a:solidFill>
              </a:rPr>
              <a:t> familial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84" y="2263515"/>
            <a:ext cx="4501839" cy="374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4946754" y="2175449"/>
            <a:ext cx="5746646" cy="4746262"/>
          </a:xfrm>
        </p:spPr>
        <p:txBody>
          <a:bodyPr/>
          <a:lstStyle/>
          <a:p>
            <a:r>
              <a:rPr lang="es-ES" sz="1800" dirty="0" err="1"/>
              <a:t>Confirmer</a:t>
            </a:r>
            <a:r>
              <a:rPr lang="es-ES" sz="1800" dirty="0"/>
              <a:t> de </a:t>
            </a:r>
            <a:r>
              <a:rPr lang="es-ES" sz="1800" dirty="0" err="1"/>
              <a:t>nouveau</a:t>
            </a:r>
            <a:r>
              <a:rPr lang="es-ES" sz="1800" dirty="0"/>
              <a:t> </a:t>
            </a:r>
            <a:r>
              <a:rPr lang="es-ES" sz="1800" dirty="0" err="1"/>
              <a:t>avec</a:t>
            </a:r>
            <a:r>
              <a:rPr lang="es-ES" sz="1800" dirty="0"/>
              <a:t> la </a:t>
            </a:r>
            <a:r>
              <a:rPr lang="es-ES" sz="1800" dirty="0" err="1"/>
              <a:t>famille</a:t>
            </a:r>
            <a:r>
              <a:rPr lang="es-ES" sz="1800" dirty="0"/>
              <a:t> </a:t>
            </a:r>
            <a:r>
              <a:rPr lang="es-ES" sz="1800" dirty="0" err="1"/>
              <a:t>qu’ils</a:t>
            </a:r>
            <a:r>
              <a:rPr lang="es-ES" sz="1800" dirty="0"/>
              <a:t> </a:t>
            </a:r>
            <a:r>
              <a:rPr lang="es-ES" sz="1800" dirty="0" err="1"/>
              <a:t>sont</a:t>
            </a:r>
            <a:r>
              <a:rPr lang="es-ES" sz="1800" dirty="0"/>
              <a:t> </a:t>
            </a:r>
            <a:r>
              <a:rPr lang="es-ES" sz="1800" dirty="0" err="1"/>
              <a:t>d’accord</a:t>
            </a:r>
            <a:r>
              <a:rPr lang="es-ES" sz="1800" dirty="0"/>
              <a:t> </a:t>
            </a:r>
            <a:r>
              <a:rPr lang="es-ES" sz="1800" dirty="0" err="1"/>
              <a:t>avec</a:t>
            </a:r>
            <a:r>
              <a:rPr lang="es-ES" sz="1800" dirty="0"/>
              <a:t> la </a:t>
            </a:r>
            <a:r>
              <a:rPr lang="es-ES" sz="1800" dirty="0" err="1"/>
              <a:t>destruction</a:t>
            </a:r>
            <a:r>
              <a:rPr lang="es-ES" sz="1800" dirty="0"/>
              <a:t> des </a:t>
            </a:r>
            <a:r>
              <a:rPr lang="es-ES" sz="1800" dirty="0" err="1"/>
              <a:t>objets</a:t>
            </a:r>
            <a:r>
              <a:rPr lang="es-ES" sz="1800" dirty="0"/>
              <a:t> </a:t>
            </a:r>
            <a:r>
              <a:rPr lang="es-ES" sz="1800" dirty="0" err="1"/>
              <a:t>contaminés</a:t>
            </a:r>
            <a:r>
              <a:rPr lang="es-ES" sz="1800" dirty="0"/>
              <a:t> et non </a:t>
            </a:r>
            <a:r>
              <a:rPr lang="es-ES" sz="1800" dirty="0" err="1"/>
              <a:t>désinfectable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Rassurer</a:t>
            </a:r>
            <a:r>
              <a:rPr lang="es-ES" sz="1800" dirty="0"/>
              <a:t>-les en </a:t>
            </a:r>
            <a:r>
              <a:rPr lang="es-ES" sz="1800" dirty="0" err="1"/>
              <a:t>leur</a:t>
            </a:r>
            <a:r>
              <a:rPr lang="es-ES" sz="1800" dirty="0"/>
              <a:t> </a:t>
            </a:r>
            <a:r>
              <a:rPr lang="es-ES" sz="1800" dirty="0" err="1"/>
              <a:t>garantissant</a:t>
            </a:r>
            <a:r>
              <a:rPr lang="es-ES" sz="1800" dirty="0"/>
              <a:t> que </a:t>
            </a:r>
            <a:r>
              <a:rPr lang="es-ES" sz="1800" dirty="0" err="1"/>
              <a:t>ceux</a:t>
            </a:r>
            <a:r>
              <a:rPr lang="es-ES" sz="1800" dirty="0"/>
              <a:t>-ci </a:t>
            </a:r>
            <a:r>
              <a:rPr lang="es-ES" sz="1800" dirty="0" err="1"/>
              <a:t>seront</a:t>
            </a:r>
            <a:r>
              <a:rPr lang="es-ES" sz="1800" dirty="0"/>
              <a:t> </a:t>
            </a:r>
            <a:r>
              <a:rPr lang="es-ES" sz="1800" dirty="0" err="1"/>
              <a:t>remplacés</a:t>
            </a:r>
            <a:r>
              <a:rPr lang="es-ES" sz="1800" dirty="0"/>
              <a:t> par </a:t>
            </a:r>
            <a:r>
              <a:rPr lang="es-ES" sz="1800" dirty="0" err="1"/>
              <a:t>l’équipe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Rassembler</a:t>
            </a:r>
            <a:r>
              <a:rPr lang="es-ES" sz="1800" dirty="0"/>
              <a:t> les </a:t>
            </a:r>
            <a:r>
              <a:rPr lang="es-ES" sz="1800" dirty="0" err="1"/>
              <a:t>objets</a:t>
            </a:r>
            <a:r>
              <a:rPr lang="es-ES" sz="1800" dirty="0"/>
              <a:t> </a:t>
            </a:r>
            <a:r>
              <a:rPr lang="es-ES" sz="1800" dirty="0" err="1"/>
              <a:t>piquants</a:t>
            </a:r>
            <a:r>
              <a:rPr lang="es-ES" sz="1800" dirty="0"/>
              <a:t> </a:t>
            </a:r>
            <a:r>
              <a:rPr lang="es-ES" sz="1800" dirty="0" err="1"/>
              <a:t>ou</a:t>
            </a:r>
            <a:r>
              <a:rPr lang="es-ES" sz="1800" dirty="0"/>
              <a:t> </a:t>
            </a:r>
            <a:r>
              <a:rPr lang="es-ES" sz="1800" dirty="0" err="1"/>
              <a:t>tranchants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une </a:t>
            </a:r>
            <a:r>
              <a:rPr lang="es-ES" sz="1800" dirty="0" err="1"/>
              <a:t>boite</a:t>
            </a:r>
            <a:r>
              <a:rPr lang="es-ES" sz="1800" dirty="0"/>
              <a:t> de </a:t>
            </a:r>
            <a:r>
              <a:rPr lang="es-ES" sz="1800" dirty="0" err="1"/>
              <a:t>sûreté</a:t>
            </a:r>
            <a:endParaRPr lang="es-ES" sz="1800" dirty="0"/>
          </a:p>
          <a:p>
            <a:r>
              <a:rPr lang="es-ES" sz="1800" dirty="0" err="1"/>
              <a:t>Nettoyer</a:t>
            </a:r>
            <a:r>
              <a:rPr lang="es-ES" sz="1800" dirty="0"/>
              <a:t> et </a:t>
            </a:r>
            <a:r>
              <a:rPr lang="es-ES" sz="1800" dirty="0" err="1"/>
              <a:t>désinfecter</a:t>
            </a:r>
            <a:r>
              <a:rPr lang="es-ES" sz="1800" dirty="0"/>
              <a:t> les </a:t>
            </a:r>
            <a:r>
              <a:rPr lang="es-ES" sz="1800" dirty="0" err="1"/>
              <a:t>pièces</a:t>
            </a:r>
            <a:r>
              <a:rPr lang="es-ES" sz="1800" dirty="0"/>
              <a:t> de la </a:t>
            </a:r>
            <a:r>
              <a:rPr lang="es-ES" sz="1800" dirty="0" err="1"/>
              <a:t>maison</a:t>
            </a:r>
            <a:r>
              <a:rPr lang="es-ES" sz="1800" dirty="0"/>
              <a:t> et les </a:t>
            </a:r>
            <a:r>
              <a:rPr lang="es-ES" sz="1800" dirty="0" err="1"/>
              <a:t>objets</a:t>
            </a:r>
            <a:r>
              <a:rPr lang="es-ES" sz="1800" dirty="0"/>
              <a:t> (</a:t>
            </a:r>
            <a:r>
              <a:rPr lang="es-ES" sz="1800" dirty="0" err="1"/>
              <a:t>vaisselle</a:t>
            </a:r>
            <a:r>
              <a:rPr lang="es-ES" sz="1800" dirty="0"/>
              <a:t>, </a:t>
            </a:r>
            <a:r>
              <a:rPr lang="es-ES" sz="1800" dirty="0" err="1"/>
              <a:t>meubles</a:t>
            </a:r>
            <a:r>
              <a:rPr lang="es-ES" sz="1800" dirty="0"/>
              <a:t> </a:t>
            </a:r>
            <a:r>
              <a:rPr lang="es-ES" sz="1800" dirty="0" err="1"/>
              <a:t>etc</a:t>
            </a:r>
            <a:r>
              <a:rPr lang="es-ES" sz="1800" dirty="0"/>
              <a:t>)</a:t>
            </a:r>
          </a:p>
          <a:p>
            <a:r>
              <a:rPr lang="es-ES" sz="1800" dirty="0" err="1"/>
              <a:t>Rassembler</a:t>
            </a:r>
            <a:r>
              <a:rPr lang="es-ES" sz="1800" dirty="0"/>
              <a:t> les </a:t>
            </a:r>
            <a:r>
              <a:rPr lang="es-ES" sz="1800" dirty="0" err="1"/>
              <a:t>objets</a:t>
            </a:r>
            <a:r>
              <a:rPr lang="es-ES" sz="1800" dirty="0"/>
              <a:t> du </a:t>
            </a:r>
            <a:r>
              <a:rPr lang="es-ES" sz="1800" dirty="0" err="1"/>
              <a:t>défunt</a:t>
            </a:r>
            <a:r>
              <a:rPr lang="es-ES" sz="1800" dirty="0"/>
              <a:t> si </a:t>
            </a:r>
            <a:r>
              <a:rPr lang="es-ES" sz="1800" dirty="0" err="1"/>
              <a:t>nécessaire</a:t>
            </a:r>
            <a:endParaRPr lang="es-ES" sz="1800" dirty="0"/>
          </a:p>
          <a:p>
            <a:r>
              <a:rPr lang="es-ES" sz="1800" dirty="0" err="1"/>
              <a:t>Incinérer</a:t>
            </a:r>
            <a:r>
              <a:rPr lang="es-ES" sz="1800" dirty="0"/>
              <a:t> le </a:t>
            </a:r>
            <a:r>
              <a:rPr lang="es-ES" sz="1800" dirty="0" err="1"/>
              <a:t>matelas</a:t>
            </a:r>
            <a:r>
              <a:rPr lang="es-ES" sz="1800" dirty="0"/>
              <a:t>/</a:t>
            </a:r>
            <a:r>
              <a:rPr lang="es-ES" sz="1800" dirty="0" err="1"/>
              <a:t>natte</a:t>
            </a:r>
            <a:r>
              <a:rPr lang="es-ES" sz="1800" dirty="0"/>
              <a:t> si </a:t>
            </a:r>
            <a:r>
              <a:rPr lang="es-ES" sz="1800" dirty="0" err="1"/>
              <a:t>souillé</a:t>
            </a:r>
            <a:r>
              <a:rPr lang="es-ES" sz="1800" dirty="0"/>
              <a:t> </a:t>
            </a:r>
            <a:r>
              <a:rPr lang="es-ES" sz="1800" dirty="0" err="1"/>
              <a:t>ainsi</a:t>
            </a:r>
            <a:r>
              <a:rPr lang="es-ES" sz="1800" dirty="0"/>
              <a:t> que les </a:t>
            </a:r>
            <a:r>
              <a:rPr lang="es-ES" sz="1800" dirty="0" err="1"/>
              <a:t>objets</a:t>
            </a:r>
            <a:r>
              <a:rPr lang="es-ES" sz="1800" dirty="0"/>
              <a:t> du </a:t>
            </a:r>
            <a:r>
              <a:rPr lang="es-ES" sz="1800" dirty="0" err="1"/>
              <a:t>défunt</a:t>
            </a:r>
            <a:r>
              <a:rPr lang="es-ES" sz="1800" dirty="0"/>
              <a:t> </a:t>
            </a:r>
            <a:r>
              <a:rPr lang="es-ES" sz="1800" dirty="0" err="1"/>
              <a:t>potentiellement</a:t>
            </a:r>
            <a:r>
              <a:rPr lang="es-ES" sz="1800" dirty="0"/>
              <a:t> </a:t>
            </a:r>
            <a:r>
              <a:rPr lang="es-ES" sz="1800" dirty="0" err="1"/>
              <a:t>contaminés</a:t>
            </a:r>
            <a:endParaRPr lang="es-ES" sz="1800" dirty="0"/>
          </a:p>
          <a:p>
            <a:r>
              <a:rPr lang="es-ES" sz="1800" dirty="0" err="1"/>
              <a:t>Remplacer</a:t>
            </a:r>
            <a:r>
              <a:rPr lang="es-ES" sz="1800" dirty="0"/>
              <a:t> les </a:t>
            </a:r>
            <a:r>
              <a:rPr lang="es-ES" sz="1800" dirty="0" err="1"/>
              <a:t>objets</a:t>
            </a:r>
            <a:r>
              <a:rPr lang="es-ES" sz="1800" dirty="0"/>
              <a:t> </a:t>
            </a:r>
            <a:r>
              <a:rPr lang="es-ES" sz="1800" dirty="0" err="1"/>
              <a:t>détruits</a:t>
            </a:r>
            <a:r>
              <a:rPr lang="es-ES" sz="1800" dirty="0"/>
              <a:t>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530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1429546" y="3719371"/>
            <a:ext cx="77853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4300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4911" y="1788170"/>
            <a:ext cx="5566642" cy="4585736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600" b="1" u="sng" dirty="0" err="1">
                <a:solidFill>
                  <a:srgbClr val="002060"/>
                </a:solidFill>
              </a:rPr>
              <a:t>Étape</a:t>
            </a:r>
            <a:r>
              <a:rPr lang="en-US" sz="3600" b="1" u="sng" dirty="0">
                <a:solidFill>
                  <a:srgbClr val="002060"/>
                </a:solidFill>
              </a:rPr>
              <a:t> 8/12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: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Retirer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l’EPI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gérer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déchets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appliquer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d’hygiene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mains</a:t>
            </a:r>
          </a:p>
        </p:txBody>
      </p:sp>
      <p:sp>
        <p:nvSpPr>
          <p:cNvPr id="7" name="Espace réservé du contenu 7"/>
          <p:cNvSpPr>
            <a:spLocks noGrp="1"/>
          </p:cNvSpPr>
          <p:nvPr>
            <p:ph idx="1"/>
          </p:nvPr>
        </p:nvSpPr>
        <p:spPr>
          <a:xfrm>
            <a:off x="5620429" y="1680117"/>
            <a:ext cx="5072971" cy="4746262"/>
          </a:xfrm>
        </p:spPr>
        <p:txBody>
          <a:bodyPr/>
          <a:lstStyle/>
          <a:p>
            <a:r>
              <a:rPr lang="es-ES" sz="1800" dirty="0" err="1"/>
              <a:t>Retirer</a:t>
            </a:r>
            <a:r>
              <a:rPr lang="es-ES" sz="1800" dirty="0"/>
              <a:t> </a:t>
            </a:r>
            <a:r>
              <a:rPr lang="es-ES" sz="1800" dirty="0" err="1"/>
              <a:t>l’EPI</a:t>
            </a:r>
            <a:r>
              <a:rPr lang="es-ES" sz="1800" dirty="0"/>
              <a:t> </a:t>
            </a:r>
            <a:r>
              <a:rPr lang="es-ES" sz="1800" dirty="0" err="1"/>
              <a:t>selon</a:t>
            </a:r>
            <a:r>
              <a:rPr lang="es-ES" sz="1800" dirty="0"/>
              <a:t> les </a:t>
            </a:r>
            <a:r>
              <a:rPr lang="es-ES" sz="1800" dirty="0" err="1"/>
              <a:t>procédures</a:t>
            </a:r>
            <a:r>
              <a:rPr lang="es-ES" sz="1800" dirty="0"/>
              <a:t> et </a:t>
            </a:r>
            <a:r>
              <a:rPr lang="es-ES" sz="1800" dirty="0" err="1"/>
              <a:t>sous</a:t>
            </a:r>
            <a:r>
              <a:rPr lang="es-ES" sz="1800" dirty="0"/>
              <a:t> la supervisión de </a:t>
            </a:r>
            <a:r>
              <a:rPr lang="es-ES" sz="1800" dirty="0" err="1"/>
              <a:t>l’hygiéniste</a:t>
            </a:r>
            <a:r>
              <a:rPr lang="es-ES" sz="1800" dirty="0"/>
              <a:t>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/>
              <a:t>Placer les </a:t>
            </a:r>
            <a:r>
              <a:rPr lang="es-ES" sz="1800" dirty="0" err="1"/>
              <a:t>éléments</a:t>
            </a:r>
            <a:r>
              <a:rPr lang="es-ES" sz="1800" dirty="0"/>
              <a:t> non </a:t>
            </a:r>
            <a:r>
              <a:rPr lang="es-ES" sz="1800" dirty="0" err="1"/>
              <a:t>réutilisable</a:t>
            </a:r>
            <a:r>
              <a:rPr lang="es-ES" sz="1800" dirty="0"/>
              <a:t> de </a:t>
            </a:r>
            <a:r>
              <a:rPr lang="es-ES" sz="1800" dirty="0" err="1"/>
              <a:t>l’EPI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un </a:t>
            </a:r>
            <a:r>
              <a:rPr lang="es-ES" sz="1800" dirty="0" err="1"/>
              <a:t>sac</a:t>
            </a:r>
            <a:r>
              <a:rPr lang="es-ES" sz="1800" dirty="0"/>
              <a:t> </a:t>
            </a:r>
            <a:r>
              <a:rPr lang="es-ES" sz="1800" dirty="0" err="1"/>
              <a:t>poubelle</a:t>
            </a: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Désinfecter</a:t>
            </a:r>
            <a:r>
              <a:rPr lang="es-ES" sz="1800" dirty="0"/>
              <a:t> les </a:t>
            </a:r>
            <a:r>
              <a:rPr lang="es-ES" sz="1800" dirty="0" err="1"/>
              <a:t>éléments</a:t>
            </a:r>
            <a:r>
              <a:rPr lang="es-ES" sz="1800" dirty="0"/>
              <a:t> </a:t>
            </a:r>
            <a:r>
              <a:rPr lang="es-ES" sz="1800" dirty="0" err="1"/>
              <a:t>réutilisable</a:t>
            </a:r>
            <a:r>
              <a:rPr lang="es-ES" sz="1800" dirty="0"/>
              <a:t> de </a:t>
            </a:r>
            <a:r>
              <a:rPr lang="es-ES" sz="1800" dirty="0" err="1"/>
              <a:t>l’EPI</a:t>
            </a:r>
            <a:r>
              <a:rPr lang="es-ES" sz="1800" dirty="0"/>
              <a:t> et placer </a:t>
            </a:r>
            <a:r>
              <a:rPr lang="es-ES" sz="1800" dirty="0" err="1"/>
              <a:t>dans</a:t>
            </a:r>
            <a:r>
              <a:rPr lang="es-ES" sz="1800" dirty="0"/>
              <a:t> un </a:t>
            </a:r>
            <a:r>
              <a:rPr lang="es-ES" sz="1800" dirty="0" err="1"/>
              <a:t>sac</a:t>
            </a:r>
            <a:r>
              <a:rPr lang="es-ES" sz="1800" dirty="0"/>
              <a:t> </a:t>
            </a:r>
            <a:r>
              <a:rPr lang="es-ES" sz="1800" dirty="0" err="1"/>
              <a:t>poubelle</a:t>
            </a:r>
            <a:endParaRPr lang="es-ES" sz="1800" dirty="0"/>
          </a:p>
          <a:p>
            <a:endParaRPr lang="es-ES" sz="1800" dirty="0"/>
          </a:p>
          <a:p>
            <a:r>
              <a:rPr lang="es-ES" sz="1800" dirty="0" err="1"/>
              <a:t>Fermer</a:t>
            </a:r>
            <a:r>
              <a:rPr lang="es-ES" sz="1800" dirty="0"/>
              <a:t> </a:t>
            </a:r>
            <a:r>
              <a:rPr lang="es-ES" sz="1800" dirty="0" err="1"/>
              <a:t>hermétiquement</a:t>
            </a:r>
            <a:r>
              <a:rPr lang="es-ES" sz="1800" dirty="0"/>
              <a:t> les </a:t>
            </a:r>
            <a:r>
              <a:rPr lang="es-ES" sz="1800" dirty="0" err="1"/>
              <a:t>sacs</a:t>
            </a:r>
            <a:r>
              <a:rPr lang="es-ES" sz="1800" dirty="0"/>
              <a:t> </a:t>
            </a:r>
            <a:r>
              <a:rPr lang="es-ES" sz="1800" dirty="0" err="1"/>
              <a:t>poubelles</a:t>
            </a:r>
            <a:r>
              <a:rPr lang="es-ES" sz="1800" dirty="0"/>
              <a:t>. </a:t>
            </a:r>
            <a:r>
              <a:rPr lang="es-ES" sz="1800" dirty="0" err="1"/>
              <a:t>Pulvériser</a:t>
            </a:r>
            <a:r>
              <a:rPr lang="es-ES" sz="1800" dirty="0"/>
              <a:t> </a:t>
            </a:r>
            <a:r>
              <a:rPr lang="es-ES" sz="1800" dirty="0" err="1"/>
              <a:t>leur</a:t>
            </a:r>
            <a:r>
              <a:rPr lang="es-ES" sz="1800" dirty="0"/>
              <a:t> </a:t>
            </a:r>
            <a:r>
              <a:rPr lang="es-ES" sz="1800" dirty="0" err="1"/>
              <a:t>extérieur</a:t>
            </a:r>
            <a:r>
              <a:rPr lang="es-ES" sz="1800" dirty="0"/>
              <a:t>.</a:t>
            </a:r>
          </a:p>
          <a:p>
            <a:endParaRPr lang="es-ES" sz="1800" dirty="0"/>
          </a:p>
          <a:p>
            <a:r>
              <a:rPr lang="es-ES" sz="1800" dirty="0" err="1"/>
              <a:t>Transporter</a:t>
            </a:r>
            <a:r>
              <a:rPr lang="es-ES" sz="1800" dirty="0"/>
              <a:t> ces </a:t>
            </a:r>
            <a:r>
              <a:rPr lang="es-ES" sz="1800" dirty="0" err="1"/>
              <a:t>sacs</a:t>
            </a:r>
            <a:r>
              <a:rPr lang="es-ES" sz="1800" dirty="0"/>
              <a:t> </a:t>
            </a:r>
            <a:r>
              <a:rPr lang="es-ES" sz="1800" dirty="0" err="1"/>
              <a:t>poubelle</a:t>
            </a:r>
            <a:r>
              <a:rPr lang="es-ES" sz="1800" dirty="0"/>
              <a:t> </a:t>
            </a:r>
            <a:r>
              <a:rPr lang="es-ES" sz="1800" dirty="0" err="1"/>
              <a:t>au</a:t>
            </a:r>
            <a:r>
              <a:rPr lang="es-ES" sz="1800" dirty="0"/>
              <a:t> CTE </a:t>
            </a:r>
            <a:r>
              <a:rPr lang="es-ES" sz="1800" dirty="0" err="1"/>
              <a:t>ou</a:t>
            </a:r>
            <a:r>
              <a:rPr lang="es-ES" sz="1800" dirty="0"/>
              <a:t> </a:t>
            </a:r>
            <a:r>
              <a:rPr lang="es-ES" sz="1800" dirty="0" err="1"/>
              <a:t>tout</a:t>
            </a:r>
            <a:r>
              <a:rPr lang="es-ES" sz="1800" dirty="0"/>
              <a:t> </a:t>
            </a:r>
            <a:r>
              <a:rPr lang="es-ES" sz="1800" dirty="0" err="1"/>
              <a:t>autre</a:t>
            </a:r>
            <a:r>
              <a:rPr lang="es-ES" sz="1800" dirty="0"/>
              <a:t> </a:t>
            </a:r>
            <a:r>
              <a:rPr lang="es-ES" sz="1800" dirty="0" err="1"/>
              <a:t>endroit</a:t>
            </a:r>
            <a:r>
              <a:rPr lang="es-ES" sz="1800" dirty="0"/>
              <a:t> </a:t>
            </a:r>
            <a:r>
              <a:rPr lang="es-ES" sz="1800" dirty="0" err="1"/>
              <a:t>désigné</a:t>
            </a:r>
            <a:r>
              <a:rPr lang="es-ES" sz="1800" dirty="0"/>
              <a:t> </a:t>
            </a:r>
            <a:r>
              <a:rPr lang="es-ES" sz="1800" dirty="0" err="1"/>
              <a:t>pour</a:t>
            </a:r>
            <a:r>
              <a:rPr lang="es-ES" sz="1800" dirty="0"/>
              <a:t> </a:t>
            </a:r>
            <a:r>
              <a:rPr lang="es-ES" sz="1800" dirty="0" err="1"/>
              <a:t>leur</a:t>
            </a:r>
            <a:r>
              <a:rPr lang="es-ES" sz="1800" dirty="0"/>
              <a:t> </a:t>
            </a:r>
            <a:r>
              <a:rPr lang="es-ES" sz="1800" dirty="0" err="1"/>
              <a:t>traitement</a:t>
            </a:r>
            <a:r>
              <a:rPr lang="es-ES" sz="1800" dirty="0"/>
              <a:t>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974263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9/12</a:t>
            </a:r>
            <a:r>
              <a:rPr lang="en-US" sz="3200" b="1" dirty="0">
                <a:solidFill>
                  <a:srgbClr val="002060"/>
                </a:solidFill>
              </a:rPr>
              <a:t> : Transporter le cercueil ou la housse </a:t>
            </a:r>
            <a:r>
              <a:rPr lang="en-US" sz="3200" b="1" dirty="0" err="1">
                <a:solidFill>
                  <a:srgbClr val="002060"/>
                </a:solidFill>
              </a:rPr>
              <a:t>mortuaire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jusqu’au</a:t>
            </a:r>
            <a:r>
              <a:rPr lang="en-US" sz="3200" b="1" dirty="0">
                <a:solidFill>
                  <a:srgbClr val="002060"/>
                </a:solidFill>
              </a:rPr>
              <a:t> cimetière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92" y="1963711"/>
            <a:ext cx="4444154" cy="3957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4946754" y="1969001"/>
            <a:ext cx="5746646" cy="4746262"/>
          </a:xfrm>
        </p:spPr>
        <p:txBody>
          <a:bodyPr/>
          <a:lstStyle/>
          <a:p>
            <a:r>
              <a:rPr lang="es-ES" sz="1800" dirty="0" err="1"/>
              <a:t>Transporter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 (</a:t>
            </a:r>
            <a:r>
              <a:rPr lang="es-ES" sz="1800" dirty="0" err="1"/>
              <a:t>seulement</a:t>
            </a:r>
            <a:r>
              <a:rPr lang="es-ES" sz="1800" dirty="0"/>
              <a:t> </a:t>
            </a:r>
            <a:r>
              <a:rPr lang="es-ES" sz="1800" dirty="0" err="1"/>
              <a:t>mains</a:t>
            </a:r>
            <a:r>
              <a:rPr lang="es-ES" sz="1800" dirty="0"/>
              <a:t> </a:t>
            </a:r>
            <a:r>
              <a:rPr lang="es-ES" sz="1800" dirty="0" err="1"/>
              <a:t>gantées</a:t>
            </a:r>
            <a:r>
              <a:rPr lang="es-ES" sz="1800" dirty="0"/>
              <a:t>)</a:t>
            </a:r>
          </a:p>
          <a:p>
            <a:r>
              <a:rPr lang="es-ES" sz="1800" dirty="0" err="1"/>
              <a:t>Distribuer</a:t>
            </a:r>
            <a:r>
              <a:rPr lang="es-ES" sz="1800" dirty="0"/>
              <a:t> des </a:t>
            </a:r>
            <a:r>
              <a:rPr lang="es-ES" sz="1800" dirty="0" err="1"/>
              <a:t>gants</a:t>
            </a:r>
            <a:r>
              <a:rPr lang="es-ES" sz="1800" dirty="0"/>
              <a:t> </a:t>
            </a:r>
            <a:r>
              <a:rPr lang="es-ES" sz="1800" dirty="0" err="1"/>
              <a:t>ménagers</a:t>
            </a:r>
            <a:r>
              <a:rPr lang="es-ES" sz="1800" dirty="0"/>
              <a:t> </a:t>
            </a:r>
            <a:r>
              <a:rPr lang="es-ES" sz="1800" dirty="0" err="1"/>
              <a:t>aux</a:t>
            </a:r>
            <a:r>
              <a:rPr lang="es-ES" sz="1800" dirty="0"/>
              <a:t> </a:t>
            </a:r>
            <a:r>
              <a:rPr lang="es-ES" sz="1800" dirty="0" err="1"/>
              <a:t>membres</a:t>
            </a:r>
            <a:r>
              <a:rPr lang="es-ES" sz="1800" dirty="0"/>
              <a:t> de la </a:t>
            </a:r>
            <a:r>
              <a:rPr lang="es-ES" sz="1800" dirty="0" err="1"/>
              <a:t>familles</a:t>
            </a:r>
            <a:r>
              <a:rPr lang="es-ES" sz="1800" dirty="0"/>
              <a:t> </a:t>
            </a:r>
            <a:r>
              <a:rPr lang="es-ES" sz="1800" dirty="0" err="1"/>
              <a:t>qui</a:t>
            </a:r>
            <a:r>
              <a:rPr lang="es-ES" sz="1800" dirty="0"/>
              <a:t> </a:t>
            </a:r>
            <a:r>
              <a:rPr lang="es-ES" sz="1800" dirty="0" err="1"/>
              <a:t>transporteront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.</a:t>
            </a:r>
          </a:p>
          <a:p>
            <a:r>
              <a:rPr lang="es-ES" sz="1800" dirty="0"/>
              <a:t>Placer le </a:t>
            </a:r>
            <a:r>
              <a:rPr lang="es-ES" sz="1800" dirty="0" err="1"/>
              <a:t>cerceuil</a:t>
            </a:r>
            <a:r>
              <a:rPr lang="es-ES" sz="1800" dirty="0"/>
              <a:t> à </a:t>
            </a:r>
            <a:r>
              <a:rPr lang="es-ES" sz="1800" dirty="0" err="1"/>
              <a:t>l’arrière</a:t>
            </a:r>
            <a:r>
              <a:rPr lang="es-ES" sz="1800" dirty="0"/>
              <a:t> du </a:t>
            </a:r>
            <a:r>
              <a:rPr lang="es-ES" sz="1800" dirty="0" err="1"/>
              <a:t>véhicule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Laisser</a:t>
            </a:r>
            <a:r>
              <a:rPr lang="es-ES" sz="1800" dirty="0"/>
              <a:t> le </a:t>
            </a:r>
            <a:r>
              <a:rPr lang="es-ES" sz="1800" dirty="0" err="1"/>
              <a:t>temps</a:t>
            </a:r>
            <a:r>
              <a:rPr lang="es-ES" sz="1800" dirty="0"/>
              <a:t> de </a:t>
            </a:r>
            <a:r>
              <a:rPr lang="es-ES" sz="1800" dirty="0" err="1"/>
              <a:t>receuillement</a:t>
            </a:r>
            <a:r>
              <a:rPr lang="es-ES" sz="1800" dirty="0"/>
              <a:t> </a:t>
            </a:r>
            <a:r>
              <a:rPr lang="es-ES" sz="1800" dirty="0" err="1"/>
              <a:t>nécessaire</a:t>
            </a:r>
            <a:r>
              <a:rPr lang="es-ES" sz="1800" dirty="0"/>
              <a:t> </a:t>
            </a:r>
            <a:r>
              <a:rPr lang="es-ES" sz="1800" dirty="0" err="1"/>
              <a:t>pour</a:t>
            </a:r>
            <a:r>
              <a:rPr lang="es-ES" sz="1800" dirty="0"/>
              <a:t> la </a:t>
            </a:r>
            <a:r>
              <a:rPr lang="es-ES" sz="1800" dirty="0" err="1"/>
              <a:t>famille</a:t>
            </a:r>
            <a:r>
              <a:rPr lang="es-ES" sz="1800" dirty="0"/>
              <a:t>.</a:t>
            </a:r>
          </a:p>
          <a:p>
            <a:r>
              <a:rPr lang="es-ES" sz="1800" dirty="0"/>
              <a:t>Des </a:t>
            </a:r>
            <a:r>
              <a:rPr lang="es-ES" sz="1800" dirty="0" err="1"/>
              <a:t>membres</a:t>
            </a:r>
            <a:r>
              <a:rPr lang="es-ES" sz="1800" dirty="0"/>
              <a:t> de la </a:t>
            </a:r>
            <a:r>
              <a:rPr lang="es-ES" sz="1800" dirty="0" err="1"/>
              <a:t>famille</a:t>
            </a:r>
            <a:r>
              <a:rPr lang="es-ES" sz="1800" dirty="0"/>
              <a:t> </a:t>
            </a:r>
            <a:r>
              <a:rPr lang="es-ES" sz="1800" dirty="0" err="1"/>
              <a:t>peuvent</a:t>
            </a:r>
            <a:r>
              <a:rPr lang="es-ES" sz="1800" dirty="0"/>
              <a:t> </a:t>
            </a:r>
            <a:r>
              <a:rPr lang="es-ES" sz="1800" dirty="0" err="1"/>
              <a:t>monter</a:t>
            </a:r>
            <a:r>
              <a:rPr lang="es-ES" sz="1800" dirty="0"/>
              <a:t> à </a:t>
            </a:r>
            <a:r>
              <a:rPr lang="es-ES" sz="1800" dirty="0" err="1"/>
              <a:t>l’arrière</a:t>
            </a:r>
            <a:r>
              <a:rPr lang="es-ES" sz="1800" dirty="0"/>
              <a:t> du </a:t>
            </a:r>
            <a:r>
              <a:rPr lang="es-ES" sz="1800" dirty="0" err="1"/>
              <a:t>véhicule</a:t>
            </a:r>
            <a:r>
              <a:rPr lang="es-ES" sz="1800" dirty="0"/>
              <a:t> (</a:t>
            </a:r>
            <a:r>
              <a:rPr lang="es-ES" sz="1800" dirty="0" err="1"/>
              <a:t>avec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).</a:t>
            </a:r>
          </a:p>
          <a:p>
            <a:r>
              <a:rPr lang="es-ES" sz="1800" dirty="0" err="1"/>
              <a:t>Seul</a:t>
            </a:r>
            <a:r>
              <a:rPr lang="es-ES" sz="1800" dirty="0"/>
              <a:t> les </a:t>
            </a:r>
            <a:r>
              <a:rPr lang="es-ES" sz="1800" dirty="0" err="1"/>
              <a:t>membres</a:t>
            </a:r>
            <a:r>
              <a:rPr lang="es-ES" sz="1800" dirty="0"/>
              <a:t> de </a:t>
            </a:r>
            <a:r>
              <a:rPr lang="es-ES" sz="1800" dirty="0" err="1"/>
              <a:t>l’équipe</a:t>
            </a:r>
            <a:r>
              <a:rPr lang="es-ES" sz="1800" dirty="0"/>
              <a:t> </a:t>
            </a:r>
            <a:r>
              <a:rPr lang="es-ES" sz="1800" dirty="0" err="1"/>
              <a:t>d’inhumation</a:t>
            </a:r>
            <a:r>
              <a:rPr lang="es-ES" sz="1800" dirty="0"/>
              <a:t> </a:t>
            </a:r>
            <a:r>
              <a:rPr lang="es-ES" sz="1800" dirty="0" err="1"/>
              <a:t>peuvent</a:t>
            </a:r>
            <a:r>
              <a:rPr lang="es-ES" sz="1800" dirty="0"/>
              <a:t> </a:t>
            </a:r>
            <a:r>
              <a:rPr lang="es-ES" sz="1800" dirty="0" err="1"/>
              <a:t>monter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la </a:t>
            </a:r>
            <a:r>
              <a:rPr lang="es-ES" sz="1800" dirty="0" err="1"/>
              <a:t>cabine</a:t>
            </a:r>
            <a:r>
              <a:rPr lang="es-ES" sz="1800" dirty="0"/>
              <a:t> du pilote (</a:t>
            </a:r>
            <a:r>
              <a:rPr lang="es-ES" sz="1800" dirty="0" err="1"/>
              <a:t>sans</a:t>
            </a:r>
            <a:r>
              <a:rPr lang="es-ES" sz="1800" dirty="0"/>
              <a:t> EPI).</a:t>
            </a:r>
          </a:p>
          <a:p>
            <a:r>
              <a:rPr lang="es-ES" sz="1800" dirty="0"/>
              <a:t>Le </a:t>
            </a:r>
            <a:r>
              <a:rPr lang="es-ES" sz="1800" dirty="0" err="1"/>
              <a:t>véhicule</a:t>
            </a:r>
            <a:r>
              <a:rPr lang="es-ES" sz="1800" dirty="0"/>
              <a:t> </a:t>
            </a:r>
            <a:r>
              <a:rPr lang="es-ES" sz="1800" dirty="0" err="1"/>
              <a:t>devra</a:t>
            </a:r>
            <a:r>
              <a:rPr lang="es-ES" sz="1800" dirty="0"/>
              <a:t> </a:t>
            </a:r>
            <a:r>
              <a:rPr lang="es-ES" sz="1800" dirty="0" err="1"/>
              <a:t>adapter</a:t>
            </a:r>
            <a:r>
              <a:rPr lang="es-ES" sz="1800" dirty="0"/>
              <a:t> </a:t>
            </a:r>
            <a:r>
              <a:rPr lang="es-ES" sz="1800" dirty="0" err="1"/>
              <a:t>sa</a:t>
            </a:r>
            <a:r>
              <a:rPr lang="es-ES" sz="1800" dirty="0"/>
              <a:t> </a:t>
            </a:r>
            <a:r>
              <a:rPr lang="es-ES" sz="1800" dirty="0" err="1"/>
              <a:t>vitesse</a:t>
            </a:r>
            <a:r>
              <a:rPr lang="es-ES" sz="1800" dirty="0"/>
              <a:t> à </a:t>
            </a:r>
            <a:r>
              <a:rPr lang="es-ES" sz="1800" dirty="0" err="1"/>
              <a:t>celle</a:t>
            </a:r>
            <a:r>
              <a:rPr lang="es-ES" sz="1800" dirty="0"/>
              <a:t> du </a:t>
            </a:r>
            <a:r>
              <a:rPr lang="es-ES" sz="1800" dirty="0" err="1"/>
              <a:t>cortège</a:t>
            </a:r>
            <a:r>
              <a:rPr lang="es-ES" sz="1800" dirty="0"/>
              <a:t> </a:t>
            </a:r>
            <a:r>
              <a:rPr lang="es-ES" sz="1800" dirty="0" err="1"/>
              <a:t>qui</a:t>
            </a:r>
            <a:r>
              <a:rPr lang="es-ES" sz="1800" dirty="0"/>
              <a:t> le </a:t>
            </a:r>
            <a:r>
              <a:rPr lang="es-ES" sz="1800" dirty="0" err="1"/>
              <a:t>suit</a:t>
            </a:r>
            <a:r>
              <a:rPr lang="es-ES" sz="1800" dirty="0"/>
              <a:t>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238535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2801"/>
            <a:ext cx="10693400" cy="1260211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10/12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: Au cimetière, placer le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cercueil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pl-PL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housse mortuaire dans la tombe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45" y="2173574"/>
            <a:ext cx="3904510" cy="3653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4356847" y="2245181"/>
            <a:ext cx="5894344" cy="3321901"/>
          </a:xfrm>
        </p:spPr>
        <p:txBody>
          <a:bodyPr/>
          <a:lstStyle/>
          <a:p>
            <a:r>
              <a:rPr lang="es-ES" sz="2000" dirty="0" err="1"/>
              <a:t>Porter</a:t>
            </a:r>
            <a:r>
              <a:rPr lang="es-ES" sz="2000" dirty="0"/>
              <a:t> des </a:t>
            </a:r>
            <a:r>
              <a:rPr lang="es-ES" sz="2000" dirty="0" err="1"/>
              <a:t>gants</a:t>
            </a:r>
            <a:r>
              <a:rPr lang="es-ES" sz="2000" dirty="0"/>
              <a:t> </a:t>
            </a:r>
            <a:r>
              <a:rPr lang="es-ES" sz="2000" dirty="0" err="1"/>
              <a:t>ménagers</a:t>
            </a:r>
            <a:r>
              <a:rPr lang="es-ES" sz="2000" dirty="0"/>
              <a:t> </a:t>
            </a:r>
            <a:r>
              <a:rPr lang="es-ES" sz="2000" dirty="0" err="1"/>
              <a:t>durant</a:t>
            </a:r>
            <a:r>
              <a:rPr lang="es-ES" sz="2000" dirty="0"/>
              <a:t> </a:t>
            </a:r>
            <a:r>
              <a:rPr lang="es-ES" sz="2000" dirty="0" err="1"/>
              <a:t>cette</a:t>
            </a:r>
            <a:r>
              <a:rPr lang="es-ES" sz="2000" dirty="0"/>
              <a:t> </a:t>
            </a:r>
            <a:r>
              <a:rPr lang="es-ES" sz="2000" dirty="0" err="1"/>
              <a:t>étape</a:t>
            </a:r>
            <a:r>
              <a:rPr lang="es-ES" sz="2000" dirty="0"/>
              <a:t>.</a:t>
            </a:r>
          </a:p>
          <a:p>
            <a:r>
              <a:rPr lang="es-ES" sz="2000" dirty="0"/>
              <a:t>Faire </a:t>
            </a:r>
            <a:r>
              <a:rPr lang="es-ES" sz="2000" dirty="0" err="1"/>
              <a:t>descendre</a:t>
            </a:r>
            <a:r>
              <a:rPr lang="es-ES" sz="2000" dirty="0"/>
              <a:t> </a:t>
            </a:r>
            <a:r>
              <a:rPr lang="es-ES" sz="2000" dirty="0" err="1"/>
              <a:t>lentement</a:t>
            </a:r>
            <a:r>
              <a:rPr lang="es-ES" sz="2000" dirty="0"/>
              <a:t> le </a:t>
            </a:r>
            <a:r>
              <a:rPr lang="es-ES" sz="2000" dirty="0" err="1"/>
              <a:t>cerceuil</a:t>
            </a:r>
            <a:r>
              <a:rPr lang="es-ES" sz="2000" dirty="0"/>
              <a:t> </a:t>
            </a:r>
            <a:r>
              <a:rPr lang="es-ES" sz="2000" dirty="0" err="1"/>
              <a:t>dans</a:t>
            </a:r>
            <a:r>
              <a:rPr lang="es-ES" sz="2000" dirty="0"/>
              <a:t> la </a:t>
            </a:r>
            <a:r>
              <a:rPr lang="es-ES" sz="2000" dirty="0" err="1"/>
              <a:t>fosse</a:t>
            </a:r>
            <a:r>
              <a:rPr lang="es-ES" sz="2000" dirty="0"/>
              <a:t> à </a:t>
            </a:r>
            <a:r>
              <a:rPr lang="es-ES" sz="2000" dirty="0" err="1"/>
              <a:t>l’aide</a:t>
            </a:r>
            <a:r>
              <a:rPr lang="es-ES" sz="2000" dirty="0"/>
              <a:t> de </a:t>
            </a:r>
            <a:r>
              <a:rPr lang="es-ES" sz="2000" dirty="0" err="1"/>
              <a:t>corde</a:t>
            </a:r>
            <a:r>
              <a:rPr lang="es-ES" sz="2000" dirty="0"/>
              <a:t> </a:t>
            </a:r>
            <a:r>
              <a:rPr lang="es-ES" sz="2000" dirty="0" err="1"/>
              <a:t>ou</a:t>
            </a:r>
            <a:r>
              <a:rPr lang="es-ES" sz="2000" dirty="0"/>
              <a:t> à la </a:t>
            </a:r>
            <a:r>
              <a:rPr lang="es-ES" sz="2000" dirty="0" err="1"/>
              <a:t>main</a:t>
            </a:r>
            <a:r>
              <a:rPr lang="es-ES" sz="2000" dirty="0"/>
              <a:t> (</a:t>
            </a:r>
            <a:r>
              <a:rPr lang="es-ES" sz="2000" dirty="0" err="1"/>
              <a:t>port</a:t>
            </a:r>
            <a:r>
              <a:rPr lang="es-ES" sz="2000" dirty="0"/>
              <a:t> de </a:t>
            </a:r>
            <a:r>
              <a:rPr lang="es-ES" sz="2000" dirty="0" err="1"/>
              <a:t>gants</a:t>
            </a:r>
            <a:r>
              <a:rPr lang="es-ES" sz="2000" dirty="0"/>
              <a:t>).</a:t>
            </a:r>
          </a:p>
          <a:p>
            <a:r>
              <a:rPr lang="es-ES" sz="2000" dirty="0"/>
              <a:t>Si </a:t>
            </a:r>
            <a:r>
              <a:rPr lang="es-ES" sz="2000" dirty="0" err="1"/>
              <a:t>requis</a:t>
            </a:r>
            <a:r>
              <a:rPr lang="es-ES" sz="2000" dirty="0"/>
              <a:t> par la </a:t>
            </a:r>
            <a:r>
              <a:rPr lang="es-ES" sz="2000" dirty="0" err="1"/>
              <a:t>famille</a:t>
            </a:r>
            <a:r>
              <a:rPr lang="es-ES" sz="2000" dirty="0"/>
              <a:t>, </a:t>
            </a:r>
            <a:r>
              <a:rPr lang="es-ES" sz="2000" dirty="0" err="1"/>
              <a:t>mettre</a:t>
            </a:r>
            <a:r>
              <a:rPr lang="es-ES" sz="2000" dirty="0"/>
              <a:t> </a:t>
            </a:r>
            <a:r>
              <a:rPr lang="es-ES" sz="2000" dirty="0" err="1"/>
              <a:t>dans</a:t>
            </a:r>
            <a:r>
              <a:rPr lang="es-ES" sz="2000" dirty="0"/>
              <a:t> la </a:t>
            </a:r>
            <a:r>
              <a:rPr lang="es-ES" sz="2000" dirty="0" err="1"/>
              <a:t>tombe</a:t>
            </a:r>
            <a:r>
              <a:rPr lang="es-ES" sz="2000" dirty="0"/>
              <a:t> des </a:t>
            </a:r>
            <a:r>
              <a:rPr lang="es-ES" sz="2000" dirty="0" err="1"/>
              <a:t>objets</a:t>
            </a:r>
            <a:r>
              <a:rPr lang="es-ES" sz="2000" dirty="0"/>
              <a:t> du </a:t>
            </a:r>
            <a:r>
              <a:rPr lang="es-ES" sz="2000" dirty="0" err="1"/>
              <a:t>défunt</a:t>
            </a:r>
            <a:r>
              <a:rPr lang="es-ES" sz="2000" dirty="0"/>
              <a:t> </a:t>
            </a:r>
            <a:r>
              <a:rPr lang="es-ES" sz="2000" dirty="0" err="1"/>
              <a:t>ou</a:t>
            </a:r>
            <a:r>
              <a:rPr lang="es-ES" sz="2000" dirty="0"/>
              <a:t> </a:t>
            </a:r>
            <a:r>
              <a:rPr lang="es-ES" sz="2000" dirty="0" err="1"/>
              <a:t>symboles</a:t>
            </a:r>
            <a:r>
              <a:rPr lang="es-E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6072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2801"/>
            <a:ext cx="10693400" cy="1260211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11/12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: Au cimetière,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laisser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temps pour les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prières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le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receuillement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5323813" y="1605675"/>
            <a:ext cx="5178340" cy="5010277"/>
          </a:xfrm>
        </p:spPr>
        <p:txBody>
          <a:bodyPr/>
          <a:lstStyle/>
          <a:p>
            <a:r>
              <a:rPr lang="es-ES" sz="1800" dirty="0" err="1"/>
              <a:t>Respecter</a:t>
            </a:r>
            <a:r>
              <a:rPr lang="es-ES" sz="1800" dirty="0"/>
              <a:t> les </a:t>
            </a:r>
            <a:r>
              <a:rPr lang="es-ES" sz="1800" dirty="0" err="1"/>
              <a:t>différents</a:t>
            </a:r>
            <a:r>
              <a:rPr lang="es-ES" sz="1800" dirty="0"/>
              <a:t> </a:t>
            </a:r>
            <a:r>
              <a:rPr lang="es-ES" sz="1800" dirty="0" err="1"/>
              <a:t>rituels</a:t>
            </a:r>
            <a:r>
              <a:rPr lang="es-ES" sz="1800" dirty="0"/>
              <a:t> et </a:t>
            </a:r>
            <a:r>
              <a:rPr lang="es-ES" sz="1800" dirty="0" err="1"/>
              <a:t>laisser</a:t>
            </a:r>
            <a:r>
              <a:rPr lang="es-ES" sz="1800" dirty="0"/>
              <a:t> le </a:t>
            </a:r>
            <a:r>
              <a:rPr lang="es-ES" sz="1800" dirty="0" err="1"/>
              <a:t>temps</a:t>
            </a:r>
            <a:r>
              <a:rPr lang="es-ES" sz="1800" dirty="0"/>
              <a:t> </a:t>
            </a:r>
            <a:r>
              <a:rPr lang="es-ES" sz="1800" dirty="0" err="1"/>
              <a:t>pour</a:t>
            </a:r>
            <a:r>
              <a:rPr lang="es-ES" sz="1800" dirty="0"/>
              <a:t> les </a:t>
            </a:r>
            <a:r>
              <a:rPr lang="es-ES" sz="1800" dirty="0" err="1"/>
              <a:t>prières</a:t>
            </a:r>
            <a:r>
              <a:rPr lang="es-ES" sz="1800" dirty="0"/>
              <a:t>, </a:t>
            </a:r>
            <a:r>
              <a:rPr lang="es-ES" sz="1800" dirty="0" err="1"/>
              <a:t>éloges</a:t>
            </a:r>
            <a:r>
              <a:rPr lang="es-ES" sz="1800" dirty="0"/>
              <a:t> </a:t>
            </a:r>
            <a:r>
              <a:rPr lang="es-ES" sz="1800" dirty="0" err="1"/>
              <a:t>funèbres</a:t>
            </a:r>
            <a:r>
              <a:rPr lang="es-ES" sz="1800" dirty="0"/>
              <a:t> etc…</a:t>
            </a:r>
          </a:p>
          <a:p>
            <a:r>
              <a:rPr lang="es-ES" sz="1800" dirty="0"/>
              <a:t>La </a:t>
            </a:r>
            <a:r>
              <a:rPr lang="es-ES" sz="1800" dirty="0" err="1"/>
              <a:t>famille</a:t>
            </a:r>
            <a:r>
              <a:rPr lang="es-ES" sz="1800" dirty="0"/>
              <a:t> </a:t>
            </a:r>
            <a:r>
              <a:rPr lang="es-ES" sz="1800" dirty="0" err="1"/>
              <a:t>peut</a:t>
            </a:r>
            <a:r>
              <a:rPr lang="es-ES" sz="1800" dirty="0"/>
              <a:t> </a:t>
            </a:r>
            <a:r>
              <a:rPr lang="es-ES" sz="1800" dirty="0" err="1"/>
              <a:t>refermer</a:t>
            </a:r>
            <a:r>
              <a:rPr lang="es-ES" sz="1800" dirty="0"/>
              <a:t> la </a:t>
            </a:r>
            <a:r>
              <a:rPr lang="es-ES" sz="1800" dirty="0" err="1"/>
              <a:t>tombe</a:t>
            </a:r>
            <a:r>
              <a:rPr lang="es-ES" sz="1800" dirty="0"/>
              <a:t> si elle le </a:t>
            </a:r>
            <a:r>
              <a:rPr lang="es-ES" sz="1800" dirty="0" err="1"/>
              <a:t>désire</a:t>
            </a:r>
            <a:endParaRPr lang="es-ES" sz="1800" dirty="0"/>
          </a:p>
          <a:p>
            <a:r>
              <a:rPr lang="es-ES" sz="1800" dirty="0" err="1"/>
              <a:t>Mettre</a:t>
            </a:r>
            <a:r>
              <a:rPr lang="es-ES" sz="1800" dirty="0"/>
              <a:t> sur la </a:t>
            </a:r>
            <a:r>
              <a:rPr lang="es-ES" sz="1800" dirty="0" err="1"/>
              <a:t>tombe</a:t>
            </a:r>
            <a:r>
              <a:rPr lang="es-ES" sz="1800" dirty="0"/>
              <a:t> un signe </a:t>
            </a:r>
            <a:r>
              <a:rPr lang="es-ES" sz="1800" dirty="0" err="1"/>
              <a:t>d’identification</a:t>
            </a:r>
            <a:r>
              <a:rPr lang="es-ES" sz="1800" dirty="0"/>
              <a:t> </a:t>
            </a:r>
            <a:r>
              <a:rPr lang="es-ES" sz="1800" dirty="0" err="1"/>
              <a:t>ou</a:t>
            </a:r>
            <a:r>
              <a:rPr lang="es-ES" sz="1800" dirty="0"/>
              <a:t> un signe </a:t>
            </a:r>
            <a:r>
              <a:rPr lang="es-ES" sz="1800" dirty="0" err="1"/>
              <a:t>religieux</a:t>
            </a:r>
            <a:r>
              <a:rPr lang="es-ES" sz="1800" dirty="0"/>
              <a:t> si </a:t>
            </a:r>
            <a:r>
              <a:rPr lang="es-ES" sz="1800" dirty="0" err="1"/>
              <a:t>nécessaire</a:t>
            </a:r>
            <a:endParaRPr lang="es-ES" sz="1800" dirty="0"/>
          </a:p>
          <a:p>
            <a:r>
              <a:rPr lang="es-ES" sz="1800" dirty="0" err="1"/>
              <a:t>Récupérer</a:t>
            </a:r>
            <a:r>
              <a:rPr lang="es-ES" sz="1800" dirty="0"/>
              <a:t> </a:t>
            </a:r>
            <a:r>
              <a:rPr lang="es-ES" sz="1800" dirty="0" err="1"/>
              <a:t>tous</a:t>
            </a:r>
            <a:r>
              <a:rPr lang="es-ES" sz="1800" dirty="0"/>
              <a:t> les </a:t>
            </a:r>
            <a:r>
              <a:rPr lang="es-ES" sz="1800" dirty="0" err="1"/>
              <a:t>gants</a:t>
            </a:r>
            <a:r>
              <a:rPr lang="es-ES" sz="1800" dirty="0"/>
              <a:t> </a:t>
            </a:r>
            <a:r>
              <a:rPr lang="es-ES" sz="1800" dirty="0" err="1"/>
              <a:t>ménagers</a:t>
            </a:r>
            <a:r>
              <a:rPr lang="es-ES" sz="1800" dirty="0"/>
              <a:t> et </a:t>
            </a:r>
            <a:r>
              <a:rPr lang="es-ES" sz="1800" dirty="0" err="1"/>
              <a:t>assurer</a:t>
            </a:r>
            <a:r>
              <a:rPr lang="es-ES" sz="1800" dirty="0"/>
              <a:t> que </a:t>
            </a:r>
            <a:r>
              <a:rPr lang="es-ES" sz="1800" dirty="0" err="1"/>
              <a:t>tous</a:t>
            </a:r>
            <a:r>
              <a:rPr lang="es-ES" sz="1800" dirty="0"/>
              <a:t> les </a:t>
            </a:r>
            <a:r>
              <a:rPr lang="es-ES" sz="1800" dirty="0" err="1"/>
              <a:t>participants</a:t>
            </a:r>
            <a:r>
              <a:rPr lang="es-ES" sz="1800" dirty="0"/>
              <a:t> </a:t>
            </a:r>
            <a:r>
              <a:rPr lang="es-ES" sz="1800" dirty="0" err="1"/>
              <a:t>aux</a:t>
            </a:r>
            <a:r>
              <a:rPr lang="es-ES" sz="1800" dirty="0"/>
              <a:t> </a:t>
            </a:r>
            <a:r>
              <a:rPr lang="es-ES" sz="1800" dirty="0" err="1"/>
              <a:t>funérailles</a:t>
            </a:r>
            <a:r>
              <a:rPr lang="es-ES" sz="1800" dirty="0"/>
              <a:t> se </a:t>
            </a:r>
            <a:r>
              <a:rPr lang="es-ES" sz="1800" dirty="0" err="1"/>
              <a:t>lavent</a:t>
            </a:r>
            <a:r>
              <a:rPr lang="es-ES" sz="1800" dirty="0"/>
              <a:t> les </a:t>
            </a:r>
            <a:r>
              <a:rPr lang="es-ES" sz="1800" dirty="0" err="1"/>
              <a:t>mains</a:t>
            </a:r>
            <a:r>
              <a:rPr lang="es-ES" sz="1800" dirty="0"/>
              <a:t>.</a:t>
            </a:r>
          </a:p>
          <a:p>
            <a:r>
              <a:rPr lang="es-ES" sz="1800" dirty="0"/>
              <a:t>Les </a:t>
            </a:r>
            <a:r>
              <a:rPr lang="es-ES" sz="1800" dirty="0" err="1"/>
              <a:t>gants</a:t>
            </a:r>
            <a:r>
              <a:rPr lang="es-ES" sz="1800" dirty="0"/>
              <a:t> </a:t>
            </a:r>
            <a:r>
              <a:rPr lang="es-ES" sz="1800" dirty="0" err="1"/>
              <a:t>ménagers</a:t>
            </a:r>
            <a:r>
              <a:rPr lang="es-ES" sz="1800" dirty="0"/>
              <a:t> </a:t>
            </a:r>
            <a:r>
              <a:rPr lang="es-ES" sz="1800" dirty="0" err="1"/>
              <a:t>seront</a:t>
            </a:r>
            <a:r>
              <a:rPr lang="es-ES" sz="1800" dirty="0"/>
              <a:t> mis </a:t>
            </a:r>
            <a:r>
              <a:rPr lang="es-ES" sz="1800" dirty="0" err="1"/>
              <a:t>dans</a:t>
            </a:r>
            <a:r>
              <a:rPr lang="es-ES" sz="1800" dirty="0"/>
              <a:t> un </a:t>
            </a:r>
            <a:r>
              <a:rPr lang="es-ES" sz="1800" dirty="0" err="1"/>
              <a:t>sac</a:t>
            </a:r>
            <a:r>
              <a:rPr lang="es-ES" sz="1800" dirty="0"/>
              <a:t> </a:t>
            </a:r>
            <a:r>
              <a:rPr lang="es-ES" sz="1800" dirty="0" err="1"/>
              <a:t>poubelle</a:t>
            </a:r>
            <a:r>
              <a:rPr lang="es-ES" sz="1800" dirty="0"/>
              <a:t> et </a:t>
            </a:r>
            <a:r>
              <a:rPr lang="es-ES" sz="1800" dirty="0" err="1"/>
              <a:t>transportés</a:t>
            </a:r>
            <a:r>
              <a:rPr lang="es-ES" sz="1800" dirty="0"/>
              <a:t> </a:t>
            </a:r>
            <a:r>
              <a:rPr lang="es-ES" sz="1800" dirty="0" err="1"/>
              <a:t>pour</a:t>
            </a:r>
            <a:r>
              <a:rPr lang="es-ES" sz="1800" dirty="0"/>
              <a:t> </a:t>
            </a:r>
            <a:r>
              <a:rPr lang="es-ES" sz="1800" dirty="0" err="1"/>
              <a:t>leur</a:t>
            </a:r>
            <a:r>
              <a:rPr lang="es-ES" sz="1800" dirty="0"/>
              <a:t> </a:t>
            </a:r>
            <a:r>
              <a:rPr lang="es-ES" sz="1800" dirty="0" err="1"/>
              <a:t>traitement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Remercier</a:t>
            </a:r>
            <a:r>
              <a:rPr lang="es-ES" sz="1800" dirty="0"/>
              <a:t> la </a:t>
            </a:r>
            <a:r>
              <a:rPr lang="es-ES" sz="1800" dirty="0" err="1"/>
              <a:t>famille</a:t>
            </a:r>
            <a:r>
              <a:rPr lang="es-ES" sz="1800" dirty="0"/>
              <a:t> et </a:t>
            </a:r>
            <a:r>
              <a:rPr lang="es-ES" sz="1800" dirty="0" err="1"/>
              <a:t>s’assurer</a:t>
            </a:r>
            <a:r>
              <a:rPr lang="es-ES" sz="1800" dirty="0"/>
              <a:t> </a:t>
            </a:r>
            <a:r>
              <a:rPr lang="es-ES" sz="1800" dirty="0" err="1"/>
              <a:t>auprès</a:t>
            </a:r>
            <a:r>
              <a:rPr lang="es-ES" sz="1800" dirty="0"/>
              <a:t> des </a:t>
            </a:r>
            <a:r>
              <a:rPr lang="es-ES" sz="1800" dirty="0" err="1"/>
              <a:t>leaders</a:t>
            </a:r>
            <a:r>
              <a:rPr lang="es-ES" sz="1800" dirty="0"/>
              <a:t> </a:t>
            </a:r>
            <a:r>
              <a:rPr lang="es-ES" sz="1800" dirty="0" err="1"/>
              <a:t>communautaires</a:t>
            </a:r>
            <a:r>
              <a:rPr lang="es-ES" sz="1800" dirty="0"/>
              <a:t> que </a:t>
            </a:r>
            <a:r>
              <a:rPr lang="es-ES" sz="1800" dirty="0" err="1"/>
              <a:t>l’équipe</a:t>
            </a:r>
            <a:r>
              <a:rPr lang="es-ES" sz="1800" dirty="0"/>
              <a:t> </a:t>
            </a:r>
            <a:r>
              <a:rPr lang="es-ES" sz="1800" dirty="0" err="1"/>
              <a:t>d’inhumation</a:t>
            </a:r>
            <a:r>
              <a:rPr lang="es-ES" sz="1800" dirty="0"/>
              <a:t> </a:t>
            </a:r>
            <a:r>
              <a:rPr lang="es-ES" sz="1800" dirty="0" err="1"/>
              <a:t>sera</a:t>
            </a:r>
            <a:r>
              <a:rPr lang="es-ES" sz="1800" dirty="0"/>
              <a:t> </a:t>
            </a:r>
            <a:r>
              <a:rPr lang="es-ES" sz="1800" dirty="0" err="1"/>
              <a:t>acceptée</a:t>
            </a:r>
            <a:r>
              <a:rPr lang="es-ES" sz="1800" dirty="0"/>
              <a:t> une </a:t>
            </a:r>
            <a:r>
              <a:rPr lang="es-ES" sz="1800" dirty="0" err="1"/>
              <a:t>prochaine</a:t>
            </a:r>
            <a:r>
              <a:rPr lang="es-ES" sz="1800" dirty="0"/>
              <a:t> </a:t>
            </a:r>
            <a:r>
              <a:rPr lang="es-ES" sz="1800" dirty="0" err="1"/>
              <a:t>fois</a:t>
            </a:r>
            <a:r>
              <a:rPr lang="es-ES" sz="1800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15515" r="25974" b="21377"/>
          <a:stretch/>
        </p:blipFill>
        <p:spPr bwMode="auto">
          <a:xfrm>
            <a:off x="161365" y="2065236"/>
            <a:ext cx="5162448" cy="343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063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1429546" y="3719371"/>
            <a:ext cx="77853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4300" dirty="0"/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/>
          <a:srcRect l="2215" t="3933"/>
          <a:stretch/>
        </p:blipFill>
        <p:spPr bwMode="auto">
          <a:xfrm>
            <a:off x="242047" y="2218766"/>
            <a:ext cx="4404904" cy="326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2801"/>
            <a:ext cx="10693400" cy="1260211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12/12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: Retour à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l’hôpital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locaux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7"/>
          <p:cNvSpPr>
            <a:spLocks noGrp="1"/>
          </p:cNvSpPr>
          <p:nvPr>
            <p:ph idx="1"/>
          </p:nvPr>
        </p:nvSpPr>
        <p:spPr>
          <a:xfrm>
            <a:off x="4646951" y="1858085"/>
            <a:ext cx="6061440" cy="4437783"/>
          </a:xfrm>
        </p:spPr>
        <p:txBody>
          <a:bodyPr/>
          <a:lstStyle/>
          <a:p>
            <a:r>
              <a:rPr lang="es-ES" sz="1800" dirty="0" err="1"/>
              <a:t>Signaler</a:t>
            </a:r>
            <a:r>
              <a:rPr lang="es-ES" sz="1800" dirty="0"/>
              <a:t> </a:t>
            </a:r>
            <a:r>
              <a:rPr lang="es-ES" sz="1800" dirty="0" err="1"/>
              <a:t>immédiatement</a:t>
            </a:r>
            <a:r>
              <a:rPr lang="es-ES" sz="1800" dirty="0"/>
              <a:t> </a:t>
            </a:r>
            <a:r>
              <a:rPr lang="es-ES" sz="1800" dirty="0" err="1"/>
              <a:t>tout</a:t>
            </a:r>
            <a:r>
              <a:rPr lang="es-ES" sz="1800" dirty="0"/>
              <a:t> </a:t>
            </a:r>
            <a:r>
              <a:rPr lang="es-ES" sz="1800" dirty="0" err="1"/>
              <a:t>problème</a:t>
            </a:r>
            <a:r>
              <a:rPr lang="es-ES" sz="1800" dirty="0"/>
              <a:t> rencontré </a:t>
            </a:r>
            <a:r>
              <a:rPr lang="es-ES" sz="1800" dirty="0" err="1"/>
              <a:t>durant</a:t>
            </a:r>
            <a:r>
              <a:rPr lang="es-ES" sz="1800" dirty="0"/>
              <a:t> </a:t>
            </a:r>
            <a:r>
              <a:rPr lang="es-ES" sz="1800" dirty="0" err="1"/>
              <a:t>l’inhumation</a:t>
            </a:r>
            <a:r>
              <a:rPr lang="es-ES" sz="1800" dirty="0"/>
              <a:t>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Envoyer</a:t>
            </a:r>
            <a:r>
              <a:rPr lang="es-ES" sz="1800" dirty="0"/>
              <a:t> les </a:t>
            </a:r>
            <a:r>
              <a:rPr lang="es-ES" sz="1800" dirty="0" err="1"/>
              <a:t>échantillons</a:t>
            </a:r>
            <a:r>
              <a:rPr lang="es-ES" sz="1800" dirty="0"/>
              <a:t> post-mortem </a:t>
            </a:r>
            <a:r>
              <a:rPr lang="es-ES" sz="1800" dirty="0" err="1"/>
              <a:t>au</a:t>
            </a:r>
            <a:r>
              <a:rPr lang="es-ES" sz="1800" dirty="0"/>
              <a:t> </a:t>
            </a:r>
            <a:r>
              <a:rPr lang="es-ES" sz="1800" dirty="0" err="1"/>
              <a:t>laboratoire</a:t>
            </a:r>
            <a:r>
              <a:rPr lang="es-ES" sz="1800" dirty="0"/>
              <a:t> de </a:t>
            </a:r>
            <a:r>
              <a:rPr lang="es-ES" sz="1800" dirty="0" err="1"/>
              <a:t>référence</a:t>
            </a:r>
            <a:r>
              <a:rPr lang="es-ES" sz="1800" dirty="0"/>
              <a:t>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Incinérer</a:t>
            </a:r>
            <a:r>
              <a:rPr lang="es-ES" sz="1800" dirty="0"/>
              <a:t> les </a:t>
            </a:r>
            <a:r>
              <a:rPr lang="es-ES" sz="1800" dirty="0" err="1"/>
              <a:t>déchets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le </a:t>
            </a:r>
            <a:r>
              <a:rPr lang="es-ES" sz="1800" dirty="0" err="1"/>
              <a:t>lieux</a:t>
            </a:r>
            <a:r>
              <a:rPr lang="es-ES" sz="1800" dirty="0"/>
              <a:t> </a:t>
            </a:r>
            <a:r>
              <a:rPr lang="es-ES" sz="1800" dirty="0" err="1"/>
              <a:t>identifié</a:t>
            </a:r>
            <a:r>
              <a:rPr lang="es-ES" sz="1800" dirty="0"/>
              <a:t> à </a:t>
            </a:r>
            <a:r>
              <a:rPr lang="es-ES" sz="1800" dirty="0" err="1"/>
              <a:t>cet</a:t>
            </a:r>
            <a:r>
              <a:rPr lang="es-ES" sz="1800" dirty="0"/>
              <a:t> </a:t>
            </a:r>
            <a:r>
              <a:rPr lang="es-ES" sz="1800" dirty="0" err="1"/>
              <a:t>effet</a:t>
            </a:r>
            <a:r>
              <a:rPr lang="es-ES" sz="1800" dirty="0"/>
              <a:t> (CTE </a:t>
            </a:r>
            <a:r>
              <a:rPr lang="es-ES" sz="1800" dirty="0" err="1"/>
              <a:t>ou</a:t>
            </a:r>
            <a:r>
              <a:rPr lang="es-ES" sz="1800" dirty="0"/>
              <a:t> </a:t>
            </a:r>
            <a:r>
              <a:rPr lang="es-ES" sz="1800" dirty="0" err="1"/>
              <a:t>autre</a:t>
            </a:r>
            <a:r>
              <a:rPr lang="es-ES" sz="1800" dirty="0"/>
              <a:t> </a:t>
            </a:r>
            <a:r>
              <a:rPr lang="es-ES" sz="1800" dirty="0" err="1"/>
              <a:t>lieu</a:t>
            </a:r>
            <a:r>
              <a:rPr lang="es-ES" sz="1800" dirty="0"/>
              <a:t> </a:t>
            </a:r>
            <a:r>
              <a:rPr lang="es-ES" sz="1800" dirty="0" err="1"/>
              <a:t>désigné</a:t>
            </a:r>
            <a:r>
              <a:rPr lang="es-ES" sz="1800" dirty="0"/>
              <a:t>)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Redésinfecter</a:t>
            </a:r>
            <a:r>
              <a:rPr lang="es-ES" sz="1800" dirty="0"/>
              <a:t> le </a:t>
            </a:r>
            <a:r>
              <a:rPr lang="es-ES" sz="1800" dirty="0" err="1"/>
              <a:t>matériel</a:t>
            </a:r>
            <a:r>
              <a:rPr lang="es-ES" sz="1800" dirty="0"/>
              <a:t> </a:t>
            </a:r>
            <a:r>
              <a:rPr lang="es-ES" sz="1800" dirty="0" err="1"/>
              <a:t>réutilisable</a:t>
            </a:r>
            <a:r>
              <a:rPr lang="es-ES" sz="1800" dirty="0"/>
              <a:t> et </a:t>
            </a:r>
            <a:r>
              <a:rPr lang="es-ES" sz="1800" dirty="0" err="1"/>
              <a:t>laisser</a:t>
            </a:r>
            <a:r>
              <a:rPr lang="es-ES" sz="1800" dirty="0"/>
              <a:t> </a:t>
            </a:r>
            <a:r>
              <a:rPr lang="es-ES" sz="1800" dirty="0" err="1"/>
              <a:t>sécher</a:t>
            </a: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Nettoyer</a:t>
            </a:r>
            <a:r>
              <a:rPr lang="es-ES" sz="1800" dirty="0"/>
              <a:t> et </a:t>
            </a:r>
            <a:r>
              <a:rPr lang="es-ES" sz="1800" dirty="0" err="1"/>
              <a:t>désinfecter</a:t>
            </a:r>
            <a:r>
              <a:rPr lang="es-ES" sz="1800" dirty="0"/>
              <a:t> le </a:t>
            </a:r>
            <a:r>
              <a:rPr lang="es-ES" sz="1800" dirty="0" err="1"/>
              <a:t>véhicule</a:t>
            </a: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Enlever</a:t>
            </a:r>
            <a:r>
              <a:rPr lang="es-ES" sz="1800" dirty="0"/>
              <a:t> et </a:t>
            </a:r>
            <a:r>
              <a:rPr lang="es-ES" sz="1800" dirty="0" err="1"/>
              <a:t>désinfecter</a:t>
            </a:r>
            <a:r>
              <a:rPr lang="es-ES" sz="1800" dirty="0"/>
              <a:t> </a:t>
            </a:r>
            <a:r>
              <a:rPr lang="es-ES" sz="1800" dirty="0" err="1"/>
              <a:t>ses</a:t>
            </a:r>
            <a:r>
              <a:rPr lang="es-ES" sz="1800" dirty="0"/>
              <a:t> </a:t>
            </a:r>
            <a:r>
              <a:rPr lang="es-ES" sz="1800" dirty="0" err="1"/>
              <a:t>bottes</a:t>
            </a:r>
            <a:r>
              <a:rPr lang="es-ES" sz="1800" dirty="0"/>
              <a:t> en fin de </a:t>
            </a:r>
            <a:r>
              <a:rPr lang="es-ES" sz="1800" dirty="0" err="1"/>
              <a:t>journée</a:t>
            </a:r>
            <a:r>
              <a:rPr lang="es-E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7160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F5260726-2A4B-4BD0-B457-823C33C0A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969" b="1">
                <a:solidFill>
                  <a:srgbClr val="002060"/>
                </a:solidFill>
              </a:rPr>
              <a:t>Clause de non-responsabilité</a:t>
            </a:r>
          </a:p>
        </p:txBody>
      </p:sp>
      <p:sp>
        <p:nvSpPr>
          <p:cNvPr id="101379" name="Content Placeholder 2">
            <a:extLst>
              <a:ext uri="{FF2B5EF4-FFF2-40B4-BE49-F238E27FC236}">
                <a16:creationId xmlns:a16="http://schemas.microsoft.com/office/drawing/2014/main" id="{92096D0F-4967-49F5-B8D5-BAAD3E8D27E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09943" y="1648666"/>
            <a:ext cx="9073515" cy="49900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en-US" sz="1654" b="1" dirty="0"/>
              <a:t>WHO Health Security Learning Platform - </a:t>
            </a:r>
            <a:r>
              <a:rPr lang="en-US" altLang="en-US" sz="1544" b="1" dirty="0"/>
              <a:t>Training Materials</a:t>
            </a:r>
            <a:endParaRPr lang="en-US" altLang="en-US" sz="1654" b="1" dirty="0"/>
          </a:p>
          <a:p>
            <a:pPr marL="0" indent="0">
              <a:buNone/>
            </a:pPr>
            <a:r>
              <a:rPr lang="fr-FR" altLang="en-US" sz="1654" b="1" dirty="0"/>
              <a:t>Plateforme d’Apprentissage de l'OMS sur la Sécurité Sanitaire - Matériel de formation</a:t>
            </a:r>
          </a:p>
          <a:p>
            <a:pPr marL="0" indent="0">
              <a:buNone/>
            </a:pPr>
            <a:endParaRPr lang="fr-FR" altLang="en-US" sz="1654" dirty="0"/>
          </a:p>
          <a:p>
            <a:pPr marL="0" indent="0">
              <a:buNone/>
            </a:pPr>
            <a:r>
              <a:rPr lang="fr-FR" altLang="en-US" sz="1654" dirty="0"/>
              <a:t>Ces matériels de formation de l'OMS sont © Organisation mondiale de la Santé (OMS) 2018. Tous droits réservés.</a:t>
            </a:r>
          </a:p>
          <a:p>
            <a:pPr marL="0" indent="0">
              <a:buNone/>
            </a:pPr>
            <a:endParaRPr lang="fr-FR" altLang="en-US" sz="1654" dirty="0"/>
          </a:p>
          <a:p>
            <a:pPr marL="0" indent="0">
              <a:buNone/>
            </a:pPr>
            <a:r>
              <a:rPr lang="fr-FR" altLang="en-US" sz="1654" dirty="0"/>
              <a:t>Votre utilisation de ces matériels est soumise aux conditions d’utilisation de la "Plate-forme d'Apprentissage de la Sécurité Sanitaire de l’OMS, Matériel de Formation", que vous avez acceptés lors du téléchargement et qui sont disponibles sur la Plateforme d'Apprentissage de la Sécurité Sanitaire: </a:t>
            </a:r>
            <a:r>
              <a:rPr lang="en-US" altLang="en-US" sz="1654" u="sng" dirty="0">
                <a:hlinkClick r:id="rId2"/>
              </a:rPr>
              <a:t>https://extranet.who.int/hslp</a:t>
            </a:r>
            <a:endParaRPr lang="en-US" altLang="en-US" sz="1654" u="sng" dirty="0"/>
          </a:p>
          <a:p>
            <a:pPr marL="0" indent="0">
              <a:buNone/>
            </a:pPr>
            <a:endParaRPr lang="fr-FR" altLang="en-US" sz="1654" dirty="0"/>
          </a:p>
          <a:p>
            <a:pPr marL="0" indent="0">
              <a:buNone/>
            </a:pPr>
            <a:r>
              <a:rPr lang="fr-FR" altLang="en-US" sz="1654" dirty="0"/>
              <a:t>Si vous adaptez, modifiez, traduisez ou révisez de toute autre manière le contenu de ces documents, vous n'impliquerez pas que l'OMS soit affiliée à de telles modifications et n'utiliserez pas le nom ou l'emblème de l'OMS dans ces documents modifiés.</a:t>
            </a:r>
          </a:p>
          <a:p>
            <a:pPr marL="0" indent="0">
              <a:buNone/>
            </a:pPr>
            <a:endParaRPr lang="fr-FR" altLang="en-US" sz="1654" dirty="0"/>
          </a:p>
          <a:p>
            <a:pPr marL="0" indent="0">
              <a:buNone/>
            </a:pPr>
            <a:r>
              <a:rPr lang="fr-FR" altLang="en-US" sz="1654" dirty="0"/>
              <a:t>En outre, nous vous invitons à informer l'OMS de toute modification de ces documents que vous utilisez publiquement, à des fins d'archivage et de développement continu, en envoyant un courrier électronique à l'adresse suivante: </a:t>
            </a:r>
            <a:r>
              <a:rPr lang="fr-FR" altLang="en-US" sz="1654" dirty="0">
                <a:hlinkClick r:id="rId3"/>
              </a:rPr>
              <a:t>ihrhrt@who.int</a:t>
            </a:r>
            <a:r>
              <a:rPr lang="fr-FR" altLang="en-US" sz="1654" dirty="0"/>
              <a:t> </a:t>
            </a:r>
            <a:endParaRPr lang="en-US" altLang="en-US" sz="1654" dirty="0"/>
          </a:p>
        </p:txBody>
      </p:sp>
    </p:spTree>
    <p:extLst>
      <p:ext uri="{BB962C8B-B14F-4D97-AF65-F5344CB8AC3E}">
        <p14:creationId xmlns:p14="http://schemas.microsoft.com/office/powerpoint/2010/main" val="494366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>
          <a:xfrm>
            <a:off x="809943" y="3150526"/>
            <a:ext cx="9073515" cy="1260210"/>
          </a:xfrm>
        </p:spPr>
        <p:txBody>
          <a:bodyPr/>
          <a:lstStyle/>
          <a:p>
            <a:r>
              <a:rPr lang="en-ZW" altLang="en-US" sz="6615" b="1" i="1" dirty="0">
                <a:solidFill>
                  <a:srgbClr val="002060"/>
                </a:solidFill>
              </a:rPr>
              <a:t>Merci !</a:t>
            </a:r>
          </a:p>
        </p:txBody>
      </p:sp>
    </p:spTree>
    <p:extLst>
      <p:ext uri="{BB962C8B-B14F-4D97-AF65-F5344CB8AC3E}">
        <p14:creationId xmlns:p14="http://schemas.microsoft.com/office/powerpoint/2010/main" val="142044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Inhumation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digne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sécurisée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patients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atteints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d’Ebola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12 </a:t>
            </a:r>
            <a:r>
              <a:rPr lang="en-US" sz="3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étapes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546100" y="1767533"/>
            <a:ext cx="9816338" cy="4990084"/>
          </a:xfrm>
          <a:noFill/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 0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Désignation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et formation de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d’inhumation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/ Constitution d’un kit inhumation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/>
              <a:t>É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1 : Composer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et préparer les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désinfectants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avant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départ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2 : Réunir tout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l’équipement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nécessaire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avant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départ</a:t>
            </a:r>
            <a:endParaRPr lang="en-US" sz="198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3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Arrivée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Parler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avec la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famille</a:t>
            </a:r>
            <a:endParaRPr lang="en-US" sz="198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4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Mettre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l’équipement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de protection individuelle (EPI) et preparer son </a:t>
            </a:r>
            <a:r>
              <a:rPr lang="en-US" sz="1985" dirty="0"/>
              <a:t>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ntrée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le domicile.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5 : Placer la dépouille dans la housse mortuaire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6 : Placer la housse mortuaire dans un cercueil, lorsque cela correspond au contexte culturel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7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Désinfecter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l’environnement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familial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8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Retirer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l’EPI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, gérer les déchets et appliquer les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mesures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d’hygiène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des mains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9 : Transporter le cercueil ou la housse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mortuaire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jusqu’au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cimetière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10 : </a:t>
            </a:r>
            <a:r>
              <a:rPr lang="en-US" sz="1985" dirty="0"/>
              <a:t>A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u cimetière : Placer le cercueil ou la housse mortuaire dans la tombe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11 : Au cimetière :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Laisser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le temps pour les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prières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et le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receuillement</a:t>
            </a:r>
            <a:endParaRPr lang="en-US" sz="198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Étape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12 : Retourner à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l’hôpital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locaux</a:t>
            </a:r>
            <a:r>
              <a:rPr lang="en-US" sz="1985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985" dirty="0" err="1"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endParaRPr lang="en-US" sz="198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08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bothendsofthelead.com.au/wp-content/uploads/2014/08/Plan-Your-Day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523" y="3249636"/>
            <a:ext cx="3556000" cy="2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473135" y="2325224"/>
            <a:ext cx="5423741" cy="451582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44000" tIns="0" rIns="144000" bIns="0" anchor="ctr"/>
          <a:lstStyle/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Rédaction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SOP inhumation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digne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sécurisée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Nomination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équipe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d’inhumation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théorique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pratique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l’équipe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d’inhumation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Définition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contrôle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l’équipement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nécessaire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inhumation.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Constitution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physique de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“kit inhumation”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34670" y="302801"/>
            <a:ext cx="9624060" cy="1638541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0/12 </a:t>
            </a:r>
            <a:r>
              <a:rPr lang="en-US" sz="3200" b="1" dirty="0">
                <a:solidFill>
                  <a:srgbClr val="002060"/>
                </a:solidFill>
              </a:rPr>
              <a:t>: </a:t>
            </a:r>
            <a:r>
              <a:rPr lang="en-US" sz="3200" b="1" dirty="0" err="1">
                <a:solidFill>
                  <a:srgbClr val="002060"/>
                </a:solidFill>
              </a:rPr>
              <a:t>Désignation</a:t>
            </a:r>
            <a:r>
              <a:rPr lang="en-US" sz="3200" b="1" dirty="0">
                <a:solidFill>
                  <a:srgbClr val="002060"/>
                </a:solidFill>
              </a:rPr>
              <a:t> et formation de </a:t>
            </a:r>
            <a:r>
              <a:rPr lang="en-US" sz="3200" b="1" dirty="0" err="1">
                <a:solidFill>
                  <a:srgbClr val="002060"/>
                </a:solidFill>
              </a:rPr>
              <a:t>l’équipe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d’inhumation</a:t>
            </a:r>
            <a:r>
              <a:rPr lang="en-US" sz="3200" b="1" dirty="0">
                <a:solidFill>
                  <a:srgbClr val="002060"/>
                </a:solidFill>
              </a:rPr>
              <a:t> / Constitution d’un kit inhumation</a:t>
            </a:r>
          </a:p>
        </p:txBody>
      </p:sp>
    </p:spTree>
    <p:extLst>
      <p:ext uri="{BB962C8B-B14F-4D97-AF65-F5344CB8AC3E}">
        <p14:creationId xmlns:p14="http://schemas.microsoft.com/office/powerpoint/2010/main" val="3491972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4670" y="302801"/>
            <a:ext cx="9624060" cy="1638541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1/12</a:t>
            </a:r>
            <a:r>
              <a:rPr lang="en-US" sz="3200" b="1" dirty="0">
                <a:solidFill>
                  <a:srgbClr val="002060"/>
                </a:solidFill>
              </a:rPr>
              <a:t> : Composer </a:t>
            </a:r>
            <a:r>
              <a:rPr lang="en-US" sz="3200" b="1" dirty="0" err="1">
                <a:solidFill>
                  <a:srgbClr val="002060"/>
                </a:solidFill>
              </a:rPr>
              <a:t>l’équipe</a:t>
            </a:r>
            <a:r>
              <a:rPr lang="en-US" sz="3200" b="1" dirty="0">
                <a:solidFill>
                  <a:srgbClr val="002060"/>
                </a:solidFill>
              </a:rPr>
              <a:t> et </a:t>
            </a:r>
            <a:r>
              <a:rPr lang="en-US" sz="3200" b="1" dirty="0" err="1">
                <a:solidFill>
                  <a:srgbClr val="002060"/>
                </a:solidFill>
              </a:rPr>
              <a:t>préparer</a:t>
            </a:r>
            <a:r>
              <a:rPr lang="en-US" sz="3200" b="1" dirty="0">
                <a:solidFill>
                  <a:srgbClr val="002060"/>
                </a:solidFill>
              </a:rPr>
              <a:t> les </a:t>
            </a:r>
            <a:r>
              <a:rPr lang="en-US" sz="3200" b="1" dirty="0" err="1">
                <a:solidFill>
                  <a:srgbClr val="002060"/>
                </a:solidFill>
              </a:rPr>
              <a:t>désinfectants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avant</a:t>
            </a:r>
            <a:r>
              <a:rPr lang="en-US" sz="3200" b="1" dirty="0">
                <a:solidFill>
                  <a:srgbClr val="002060"/>
                </a:solidFill>
              </a:rPr>
              <a:t> le </a:t>
            </a:r>
            <a:r>
              <a:rPr lang="en-US" sz="3200" b="1" dirty="0" err="1">
                <a:solidFill>
                  <a:srgbClr val="002060"/>
                </a:solidFill>
              </a:rPr>
              <a:t>départ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9151" y="2349304"/>
            <a:ext cx="5030507" cy="423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269658" y="2222695"/>
            <a:ext cx="5423741" cy="4487592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44000" tIns="0" rIns="144000" bIns="0" anchor="ctr"/>
          <a:lstStyle/>
          <a:p>
            <a:pPr rtl="0" eaLnBrk="1" hangingPunct="1">
              <a:lnSpc>
                <a:spcPct val="95000"/>
              </a:lnSpc>
              <a:defRPr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constituée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7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00100" lvl="1" indent="-342900" rtl="0">
              <a:lnSpc>
                <a:spcPct val="95000"/>
              </a:lnSpc>
              <a:buFontTx/>
              <a:buChar char="-"/>
              <a:defRPr/>
            </a:pP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personnes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la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charge de la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dépouille</a:t>
            </a: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rtl="0">
              <a:lnSpc>
                <a:spcPct val="95000"/>
              </a:lnSpc>
              <a:buFontTx/>
              <a:buChar char="-"/>
              <a:defRPr/>
            </a:pP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hygiéniste</a:t>
            </a: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rtl="0">
              <a:lnSpc>
                <a:spcPct val="95000"/>
              </a:lnSpc>
              <a:buFontTx/>
              <a:buChar char="-"/>
              <a:defRPr/>
            </a:pP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superviseur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technique</a:t>
            </a:r>
          </a:p>
          <a:p>
            <a:pPr marL="800100" lvl="1" indent="-342900" rtl="0">
              <a:lnSpc>
                <a:spcPct val="95000"/>
              </a:lnSpc>
              <a:buFontTx/>
              <a:buChar char="-"/>
              <a:defRPr/>
            </a:pP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communicateur</a:t>
            </a:r>
            <a:endParaRPr lang="en-US" sz="20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rtl="0">
              <a:lnSpc>
                <a:spcPct val="95000"/>
              </a:lnSpc>
              <a:defRPr/>
            </a:pPr>
            <a:endParaRPr lang="en-US" sz="1800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rtl="0">
              <a:lnSpc>
                <a:spcPct val="95000"/>
              </a:lnSpc>
              <a:defRPr/>
            </a:pP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NB: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associer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également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religieux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/leader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communautaire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autorité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locale</a:t>
            </a:r>
          </a:p>
          <a:p>
            <a:pPr lvl="1" rtl="0">
              <a:lnSpc>
                <a:spcPct val="95000"/>
              </a:lnSpc>
              <a:defRPr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rtl="0" eaLnBrk="1" hangingPunct="1">
              <a:lnSpc>
                <a:spcPct val="95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chlorées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doivent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préparées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jour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même</a:t>
            </a:r>
            <a:r>
              <a:rPr lang="en-US" sz="20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rtl="0" eaLnBrk="1" hangingPunct="1">
              <a:lnSpc>
                <a:spcPct val="95000"/>
              </a:lnSpc>
              <a:defRPr/>
            </a:pP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47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915" y="3132846"/>
            <a:ext cx="215900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83625">
            <a:off x="3072745" y="4014712"/>
            <a:ext cx="186055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1610" flipH="1">
            <a:off x="2166535" y="4497528"/>
            <a:ext cx="1536700" cy="17526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1" name="Picture 2" descr="Masque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66" y="4103828"/>
            <a:ext cx="800100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19353">
            <a:off x="1229675" y="5303589"/>
            <a:ext cx="1187450" cy="762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49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7622">
            <a:off x="2122186" y="3716489"/>
            <a:ext cx="806450" cy="8064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127635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02413" algn="l"/>
              </a:tabLst>
            </a:pPr>
            <a:r>
              <a:rPr kumimoji="0" lang="fr-FR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 pitchFamily="2" charset="-122"/>
                <a:cs typeface="Arial" pitchFamily="34" charset="0"/>
              </a:rPr>
              <a:t> </a:t>
            </a:r>
            <a:endParaRPr kumimoji="0" lang="en-GB" altLang="en-US" sz="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02413" algn="l"/>
              </a:tabLst>
            </a:pP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285115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 pitchFamily="2" charset="-122"/>
                <a:cs typeface="Arial" pitchFamily="34" charset="0"/>
              </a:rPr>
              <a:t> </a:t>
            </a:r>
            <a:endParaRPr kumimoji="0" lang="fr-F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400050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02413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0" y="904875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rtl="0"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6024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02413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670791"/>
          </a:xfrm>
        </p:spPr>
        <p:txBody>
          <a:bodyPr/>
          <a:lstStyle/>
          <a:p>
            <a:pPr algn="l" eaLnBrk="1" hangingPunct="1">
              <a:lnSpc>
                <a:spcPct val="95000"/>
              </a:lnSpc>
            </a:pPr>
            <a:br>
              <a:rPr lang="en-GB" sz="5400" dirty="0">
                <a:solidFill>
                  <a:srgbClr val="002060"/>
                </a:solidFill>
              </a:rPr>
            </a:br>
            <a:r>
              <a:rPr lang="en-GB" sz="3200" b="1" dirty="0" err="1">
                <a:solidFill>
                  <a:srgbClr val="002060"/>
                </a:solidFill>
              </a:rPr>
              <a:t>Étape</a:t>
            </a:r>
            <a:r>
              <a:rPr lang="en-GB" sz="3200" b="1" dirty="0">
                <a:solidFill>
                  <a:srgbClr val="002060"/>
                </a:solidFill>
              </a:rPr>
              <a:t> 2/12: </a:t>
            </a:r>
            <a:r>
              <a:rPr lang="en-GB" sz="3200" b="1" dirty="0" err="1">
                <a:solidFill>
                  <a:srgbClr val="002060"/>
                </a:solidFill>
              </a:rPr>
              <a:t>Réunir</a:t>
            </a:r>
            <a:r>
              <a:rPr lang="en-GB" sz="3200" b="1" dirty="0">
                <a:solidFill>
                  <a:srgbClr val="002060"/>
                </a:solidFill>
              </a:rPr>
              <a:t> tout </a:t>
            </a:r>
            <a:r>
              <a:rPr lang="en-GB" sz="3200" b="1" dirty="0" err="1">
                <a:solidFill>
                  <a:srgbClr val="002060"/>
                </a:solidFill>
              </a:rPr>
              <a:t>l’équipement</a:t>
            </a:r>
            <a:r>
              <a:rPr lang="en-GB" sz="3200" b="1" dirty="0">
                <a:solidFill>
                  <a:srgbClr val="002060"/>
                </a:solidFill>
              </a:rPr>
              <a:t> </a:t>
            </a:r>
            <a:r>
              <a:rPr lang="en-GB" sz="3200" b="1" dirty="0" err="1">
                <a:solidFill>
                  <a:srgbClr val="002060"/>
                </a:solidFill>
              </a:rPr>
              <a:t>nécessaire</a:t>
            </a:r>
            <a:r>
              <a:rPr lang="en-GB" sz="3200" b="1" dirty="0">
                <a:solidFill>
                  <a:srgbClr val="002060"/>
                </a:solidFill>
              </a:rPr>
              <a:t> </a:t>
            </a:r>
            <a:r>
              <a:rPr lang="en-GB" sz="3200" b="1" dirty="0" err="1">
                <a:solidFill>
                  <a:srgbClr val="002060"/>
                </a:solidFill>
              </a:rPr>
              <a:t>avant</a:t>
            </a:r>
            <a:r>
              <a:rPr lang="en-GB" sz="3200" b="1" dirty="0">
                <a:solidFill>
                  <a:srgbClr val="002060"/>
                </a:solidFill>
              </a:rPr>
              <a:t> le </a:t>
            </a:r>
            <a:r>
              <a:rPr lang="en-GB" sz="3200" b="1" dirty="0" err="1">
                <a:solidFill>
                  <a:srgbClr val="002060"/>
                </a:solidFill>
              </a:rPr>
              <a:t>départ</a:t>
            </a:r>
            <a:br>
              <a:rPr lang="en-GB" sz="3600" b="1" dirty="0">
                <a:solidFill>
                  <a:srgbClr val="002060"/>
                </a:solidFill>
              </a:rPr>
            </a:br>
            <a:endParaRPr lang="fr-FR" sz="3600" b="1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4873323" y="2553973"/>
            <a:ext cx="5606181" cy="4062978"/>
          </a:xfrm>
        </p:spPr>
        <p:txBody>
          <a:bodyPr/>
          <a:lstStyle/>
          <a:p>
            <a:r>
              <a:rPr lang="es-ES" sz="2400" dirty="0" err="1"/>
              <a:t>Vérifier</a:t>
            </a:r>
            <a:r>
              <a:rPr lang="es-ES" sz="2400" dirty="0"/>
              <a:t> que </a:t>
            </a:r>
            <a:r>
              <a:rPr lang="es-ES" sz="2400" b="1" dirty="0" err="1"/>
              <a:t>l’ensemle</a:t>
            </a:r>
            <a:r>
              <a:rPr lang="es-ES" sz="2400" b="1" dirty="0"/>
              <a:t> de </a:t>
            </a:r>
            <a:r>
              <a:rPr lang="es-ES" sz="2400" b="1" dirty="0" err="1"/>
              <a:t>l’équipement</a:t>
            </a:r>
            <a:r>
              <a:rPr lang="es-ES" sz="2400" b="1" dirty="0"/>
              <a:t> </a:t>
            </a:r>
            <a:r>
              <a:rPr lang="es-ES" sz="2400" dirty="0"/>
              <a:t>du “kit </a:t>
            </a:r>
            <a:r>
              <a:rPr lang="es-ES" sz="2400" dirty="0" err="1"/>
              <a:t>inhumation</a:t>
            </a:r>
            <a:r>
              <a:rPr lang="es-ES" sz="2400" dirty="0"/>
              <a:t>” </a:t>
            </a:r>
            <a:r>
              <a:rPr lang="es-ES" sz="2400" dirty="0" err="1"/>
              <a:t>est</a:t>
            </a:r>
            <a:r>
              <a:rPr lang="es-ES" sz="2400" dirty="0"/>
              <a:t> </a:t>
            </a:r>
            <a:r>
              <a:rPr lang="es-ES" sz="2400" b="1" dirty="0"/>
              <a:t>disponible</a:t>
            </a:r>
            <a:r>
              <a:rPr lang="es-ES" sz="2400" dirty="0"/>
              <a:t>:</a:t>
            </a:r>
          </a:p>
          <a:p>
            <a:pPr lvl="1"/>
            <a:r>
              <a:rPr lang="es-ES" sz="1900" dirty="0" err="1"/>
              <a:t>Hygiène</a:t>
            </a:r>
            <a:r>
              <a:rPr lang="es-ES" sz="1900" dirty="0"/>
              <a:t> des </a:t>
            </a:r>
            <a:r>
              <a:rPr lang="es-ES" sz="1900" dirty="0" err="1"/>
              <a:t>mains</a:t>
            </a:r>
            <a:endParaRPr lang="es-ES" sz="1900" dirty="0"/>
          </a:p>
          <a:p>
            <a:pPr lvl="1"/>
            <a:r>
              <a:rPr lang="es-ES" sz="1900" dirty="0"/>
              <a:t>EPI</a:t>
            </a:r>
          </a:p>
          <a:p>
            <a:pPr lvl="1"/>
            <a:r>
              <a:rPr lang="es-ES" sz="1900" dirty="0" err="1"/>
              <a:t>Matériel</a:t>
            </a:r>
            <a:r>
              <a:rPr lang="es-ES" sz="1900" dirty="0"/>
              <a:t> </a:t>
            </a:r>
            <a:r>
              <a:rPr lang="es-ES" sz="1900" dirty="0" err="1"/>
              <a:t>pour</a:t>
            </a:r>
            <a:r>
              <a:rPr lang="es-ES" sz="1900" dirty="0"/>
              <a:t> </a:t>
            </a:r>
            <a:r>
              <a:rPr lang="es-ES" sz="1900" dirty="0" err="1"/>
              <a:t>solutions</a:t>
            </a:r>
            <a:r>
              <a:rPr lang="es-ES" sz="1900" dirty="0"/>
              <a:t> </a:t>
            </a:r>
            <a:r>
              <a:rPr lang="es-ES" sz="1900" dirty="0" err="1"/>
              <a:t>chlorées</a:t>
            </a:r>
            <a:endParaRPr lang="es-ES" sz="1900" dirty="0"/>
          </a:p>
          <a:p>
            <a:pPr lvl="1"/>
            <a:r>
              <a:rPr lang="es-ES" sz="1900" dirty="0" err="1"/>
              <a:t>Gestion</a:t>
            </a:r>
            <a:r>
              <a:rPr lang="es-ES" sz="1900" dirty="0"/>
              <a:t> de </a:t>
            </a:r>
            <a:r>
              <a:rPr lang="es-ES" sz="1900" dirty="0" err="1"/>
              <a:t>déchets</a:t>
            </a:r>
            <a:endParaRPr lang="es-ES" sz="1900" dirty="0"/>
          </a:p>
          <a:p>
            <a:pPr lvl="1"/>
            <a:r>
              <a:rPr lang="es-ES" sz="1900" dirty="0" err="1"/>
              <a:t>Housses</a:t>
            </a:r>
            <a:r>
              <a:rPr lang="es-ES" sz="1900" dirty="0"/>
              <a:t> </a:t>
            </a:r>
            <a:r>
              <a:rPr lang="es-ES" sz="1900" dirty="0" err="1"/>
              <a:t>mortuaires</a:t>
            </a:r>
            <a:endParaRPr lang="es-ES" sz="1900" dirty="0"/>
          </a:p>
          <a:p>
            <a:pPr lvl="1"/>
            <a:r>
              <a:rPr lang="es-ES" sz="1900" dirty="0" err="1"/>
              <a:t>Balisage</a:t>
            </a:r>
            <a:endParaRPr lang="es-ES" sz="1900" dirty="0"/>
          </a:p>
          <a:p>
            <a:pPr lvl="1"/>
            <a:r>
              <a:rPr lang="es-ES" sz="1900" dirty="0"/>
              <a:t>Pelles, </a:t>
            </a:r>
            <a:r>
              <a:rPr lang="es-ES" sz="1900" dirty="0" err="1"/>
              <a:t>pioches</a:t>
            </a:r>
            <a:r>
              <a:rPr lang="es-ES" sz="1900" dirty="0"/>
              <a:t>, </a:t>
            </a:r>
            <a:r>
              <a:rPr lang="es-ES" sz="1900" dirty="0" err="1"/>
              <a:t>cordes</a:t>
            </a:r>
            <a:r>
              <a:rPr lang="es-ES" sz="1900" dirty="0"/>
              <a:t> etc…</a:t>
            </a:r>
          </a:p>
          <a:p>
            <a:pPr lvl="1"/>
            <a:endParaRPr lang="fr-FR" sz="19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5253">
            <a:off x="2178984" y="5584307"/>
            <a:ext cx="831850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309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3/12</a:t>
            </a:r>
            <a:r>
              <a:rPr lang="en-US" sz="3200" b="1" dirty="0">
                <a:solidFill>
                  <a:srgbClr val="002060"/>
                </a:solidFill>
              </a:rPr>
              <a:t> : Arrivée : Parler avec la famille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1" y="1563012"/>
            <a:ext cx="4631961" cy="432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4736892" y="1563012"/>
            <a:ext cx="5956508" cy="5152581"/>
          </a:xfrm>
        </p:spPr>
        <p:txBody>
          <a:bodyPr/>
          <a:lstStyle/>
          <a:p>
            <a:r>
              <a:rPr lang="es-ES" sz="1800" dirty="0"/>
              <a:t>Ne </a:t>
            </a:r>
            <a:r>
              <a:rPr lang="es-ES" sz="1800" dirty="0" err="1"/>
              <a:t>pas</a:t>
            </a:r>
            <a:r>
              <a:rPr lang="es-ES" sz="1800" dirty="0"/>
              <a:t> </a:t>
            </a:r>
            <a:r>
              <a:rPr lang="es-ES" sz="1800" dirty="0" err="1"/>
              <a:t>porter</a:t>
            </a:r>
            <a:r>
              <a:rPr lang="es-ES" sz="1800" dirty="0"/>
              <a:t> </a:t>
            </a:r>
            <a:r>
              <a:rPr lang="es-ES" sz="1800" dirty="0" err="1"/>
              <a:t>l’EPI</a:t>
            </a:r>
            <a:r>
              <a:rPr lang="es-ES" sz="1800" dirty="0"/>
              <a:t> à </a:t>
            </a:r>
            <a:r>
              <a:rPr lang="es-ES" sz="1800" dirty="0" err="1"/>
              <a:t>l’arrivée</a:t>
            </a:r>
            <a:r>
              <a:rPr lang="es-ES" sz="1800" dirty="0"/>
              <a:t>.</a:t>
            </a:r>
          </a:p>
          <a:p>
            <a:r>
              <a:rPr lang="es-ES" sz="1800" dirty="0"/>
              <a:t>Ne </a:t>
            </a:r>
            <a:r>
              <a:rPr lang="es-ES" sz="1800" dirty="0" err="1"/>
              <a:t>pas</a:t>
            </a:r>
            <a:r>
              <a:rPr lang="es-ES" sz="1800" dirty="0"/>
              <a:t> </a:t>
            </a:r>
            <a:r>
              <a:rPr lang="es-ES" sz="1800" dirty="0" err="1"/>
              <a:t>entrer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le </a:t>
            </a:r>
            <a:r>
              <a:rPr lang="es-ES" sz="1800" dirty="0" err="1"/>
              <a:t>domicile</a:t>
            </a:r>
            <a:r>
              <a:rPr lang="es-ES" sz="1800" dirty="0"/>
              <a:t> </a:t>
            </a:r>
            <a:r>
              <a:rPr lang="es-ES" sz="1800" dirty="0" err="1"/>
              <a:t>sans</a:t>
            </a:r>
            <a:r>
              <a:rPr lang="es-ES" sz="1800" dirty="0"/>
              <a:t> EPI</a:t>
            </a:r>
          </a:p>
          <a:p>
            <a:r>
              <a:rPr lang="es-ES" sz="1800" dirty="0" err="1"/>
              <a:t>Présenter</a:t>
            </a:r>
            <a:r>
              <a:rPr lang="es-ES" sz="1800" dirty="0"/>
              <a:t> </a:t>
            </a:r>
            <a:r>
              <a:rPr lang="es-ES" sz="1800" dirty="0" err="1"/>
              <a:t>ses</a:t>
            </a:r>
            <a:r>
              <a:rPr lang="es-ES" sz="1800" dirty="0"/>
              <a:t> </a:t>
            </a:r>
            <a:r>
              <a:rPr lang="es-ES" sz="1800" dirty="0" err="1"/>
              <a:t>condoléances</a:t>
            </a:r>
            <a:r>
              <a:rPr lang="es-ES" sz="1800" dirty="0"/>
              <a:t> et </a:t>
            </a:r>
            <a:r>
              <a:rPr lang="es-ES" sz="1800" dirty="0" err="1"/>
              <a:t>identifier</a:t>
            </a:r>
            <a:r>
              <a:rPr lang="es-ES" sz="1800" dirty="0"/>
              <a:t> le </a:t>
            </a:r>
            <a:r>
              <a:rPr lang="es-ES" sz="1800" dirty="0" err="1"/>
              <a:t>représentant</a:t>
            </a:r>
            <a:r>
              <a:rPr lang="es-ES" sz="1800" dirty="0"/>
              <a:t> de la </a:t>
            </a:r>
            <a:r>
              <a:rPr lang="es-ES" sz="1800" dirty="0" err="1"/>
              <a:t>famille</a:t>
            </a:r>
            <a:endParaRPr lang="es-ES" sz="1800" dirty="0"/>
          </a:p>
          <a:p>
            <a:r>
              <a:rPr lang="es-ES" sz="1800" dirty="0" err="1"/>
              <a:t>Expliquer</a:t>
            </a:r>
            <a:r>
              <a:rPr lang="es-ES" sz="1800" dirty="0"/>
              <a:t> les </a:t>
            </a:r>
            <a:r>
              <a:rPr lang="es-ES" sz="1800" dirty="0" err="1"/>
              <a:t>procédures</a:t>
            </a:r>
            <a:r>
              <a:rPr lang="es-ES" sz="1800" dirty="0"/>
              <a:t> de </a:t>
            </a:r>
            <a:r>
              <a:rPr lang="es-ES" sz="1800" dirty="0" err="1"/>
              <a:t>l’inhumation</a:t>
            </a:r>
            <a:r>
              <a:rPr lang="es-ES" sz="1800" dirty="0"/>
              <a:t> et </a:t>
            </a:r>
            <a:r>
              <a:rPr lang="es-ES" sz="1800" b="1" dirty="0" err="1"/>
              <a:t>obtenir</a:t>
            </a:r>
            <a:r>
              <a:rPr lang="es-ES" sz="1800" b="1" dirty="0"/>
              <a:t> le </a:t>
            </a:r>
            <a:r>
              <a:rPr lang="es-ES" sz="1800" b="1" dirty="0" err="1"/>
              <a:t>consentement</a:t>
            </a:r>
            <a:r>
              <a:rPr lang="es-ES" sz="1800" b="1" dirty="0"/>
              <a:t> explicite de la </a:t>
            </a:r>
            <a:r>
              <a:rPr lang="es-ES" sz="1800" b="1" dirty="0" err="1"/>
              <a:t>famille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Proposer</a:t>
            </a:r>
            <a:r>
              <a:rPr lang="es-ES" sz="1800" dirty="0"/>
              <a:t> à un </a:t>
            </a:r>
            <a:r>
              <a:rPr lang="es-ES" sz="1800" dirty="0" err="1"/>
              <a:t>ou</a:t>
            </a:r>
            <a:r>
              <a:rPr lang="es-ES" sz="1800" dirty="0"/>
              <a:t> </a:t>
            </a:r>
            <a:r>
              <a:rPr lang="es-ES" sz="1800" dirty="0" err="1"/>
              <a:t>deux</a:t>
            </a:r>
            <a:r>
              <a:rPr lang="es-ES" sz="1800" dirty="0"/>
              <a:t> </a:t>
            </a:r>
            <a:r>
              <a:rPr lang="es-ES" sz="1800" dirty="0" err="1"/>
              <a:t>membre</a:t>
            </a:r>
            <a:r>
              <a:rPr lang="es-ES" sz="1800" dirty="0"/>
              <a:t> de la </a:t>
            </a:r>
            <a:r>
              <a:rPr lang="es-ES" sz="1800" dirty="0" err="1"/>
              <a:t>famille</a:t>
            </a:r>
            <a:r>
              <a:rPr lang="es-ES" sz="1800" dirty="0"/>
              <a:t> </a:t>
            </a:r>
            <a:r>
              <a:rPr lang="es-ES" sz="1800" dirty="0" err="1"/>
              <a:t>d’assister</a:t>
            </a:r>
            <a:r>
              <a:rPr lang="es-ES" sz="1800" dirty="0"/>
              <a:t> à la </a:t>
            </a:r>
            <a:r>
              <a:rPr lang="es-ES" sz="1800" dirty="0" err="1"/>
              <a:t>préparation</a:t>
            </a:r>
            <a:r>
              <a:rPr lang="es-ES" sz="1800" dirty="0"/>
              <a:t> de la </a:t>
            </a:r>
            <a:r>
              <a:rPr lang="es-ES" sz="1800" dirty="0" err="1"/>
              <a:t>dépouille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Accorder</a:t>
            </a:r>
            <a:r>
              <a:rPr lang="es-ES" sz="1800" dirty="0"/>
              <a:t> les </a:t>
            </a:r>
            <a:r>
              <a:rPr lang="es-ES" sz="1800" dirty="0" err="1"/>
              <a:t>pratiques</a:t>
            </a:r>
            <a:r>
              <a:rPr lang="es-ES" sz="1800" dirty="0"/>
              <a:t>/</a:t>
            </a:r>
            <a:r>
              <a:rPr lang="es-ES" sz="1800" dirty="0" err="1"/>
              <a:t>symboles</a:t>
            </a:r>
            <a:r>
              <a:rPr lang="es-ES" sz="1800" dirty="0"/>
              <a:t> </a:t>
            </a:r>
            <a:r>
              <a:rPr lang="es-ES" sz="1800" dirty="0" err="1"/>
              <a:t>qui</a:t>
            </a:r>
            <a:r>
              <a:rPr lang="es-ES" sz="1800" dirty="0"/>
              <a:t> </a:t>
            </a:r>
            <a:r>
              <a:rPr lang="es-ES" sz="1800" dirty="0" err="1"/>
              <a:t>pourront</a:t>
            </a:r>
            <a:r>
              <a:rPr lang="es-ES" sz="1800" dirty="0"/>
              <a:t> </a:t>
            </a:r>
            <a:r>
              <a:rPr lang="es-ES" sz="1800" dirty="0" err="1"/>
              <a:t>étre</a:t>
            </a:r>
            <a:r>
              <a:rPr lang="es-ES" sz="1800" dirty="0"/>
              <a:t> </a:t>
            </a:r>
            <a:r>
              <a:rPr lang="es-ES" sz="1800" dirty="0" err="1"/>
              <a:t>intégrés</a:t>
            </a:r>
            <a:r>
              <a:rPr lang="es-ES" sz="1800" dirty="0"/>
              <a:t> </a:t>
            </a:r>
            <a:r>
              <a:rPr lang="es-ES" sz="1800" dirty="0" err="1"/>
              <a:t>durant</a:t>
            </a:r>
            <a:r>
              <a:rPr lang="es-ES" sz="1800" dirty="0"/>
              <a:t> le </a:t>
            </a:r>
            <a:r>
              <a:rPr lang="es-ES" sz="1800" dirty="0" err="1"/>
              <a:t>procesus</a:t>
            </a:r>
            <a:r>
              <a:rPr lang="es-ES" sz="1800" dirty="0"/>
              <a:t> </a:t>
            </a:r>
            <a:r>
              <a:rPr lang="es-ES" sz="1800" dirty="0" err="1"/>
              <a:t>d’inhumation</a:t>
            </a:r>
            <a:r>
              <a:rPr lang="es-ES" sz="1800" dirty="0"/>
              <a:t>.</a:t>
            </a:r>
          </a:p>
          <a:p>
            <a:r>
              <a:rPr lang="es-ES" sz="1800" dirty="0" err="1"/>
              <a:t>Vérifier</a:t>
            </a:r>
            <a:r>
              <a:rPr lang="es-ES" sz="1800" dirty="0"/>
              <a:t> que la </a:t>
            </a:r>
            <a:r>
              <a:rPr lang="es-ES" sz="1800" dirty="0" err="1"/>
              <a:t>tombe</a:t>
            </a:r>
            <a:r>
              <a:rPr lang="es-ES" sz="1800" dirty="0"/>
              <a:t> a </a:t>
            </a:r>
            <a:r>
              <a:rPr lang="es-ES" sz="1800" dirty="0" err="1"/>
              <a:t>été</a:t>
            </a:r>
            <a:r>
              <a:rPr lang="es-ES" sz="1800" dirty="0"/>
              <a:t> </a:t>
            </a:r>
            <a:r>
              <a:rPr lang="es-ES" sz="1800" dirty="0" err="1"/>
              <a:t>creusée</a:t>
            </a:r>
            <a:endParaRPr lang="es-ES" sz="1800" dirty="0"/>
          </a:p>
          <a:p>
            <a:endParaRPr lang="es-ES" sz="1800" dirty="0"/>
          </a:p>
          <a:p>
            <a:pPr marL="0" indent="0">
              <a:buNone/>
            </a:pPr>
            <a:r>
              <a:rPr lang="es-ES" sz="1800" b="1" dirty="0" err="1"/>
              <a:t>Impliquer</a:t>
            </a:r>
            <a:r>
              <a:rPr lang="es-ES" sz="1800" b="1" dirty="0"/>
              <a:t> une </a:t>
            </a:r>
            <a:r>
              <a:rPr lang="es-ES" sz="1800" b="1" dirty="0" err="1"/>
              <a:t>autorité</a:t>
            </a:r>
            <a:r>
              <a:rPr lang="es-ES" sz="1800" b="1" dirty="0"/>
              <a:t> </a:t>
            </a:r>
            <a:r>
              <a:rPr lang="es-ES" sz="1800" b="1" dirty="0" err="1"/>
              <a:t>religieuse</a:t>
            </a:r>
            <a:r>
              <a:rPr lang="es-ES" sz="1800" b="1" dirty="0"/>
              <a:t>/</a:t>
            </a:r>
            <a:r>
              <a:rPr lang="es-ES" sz="1800" b="1" dirty="0" err="1"/>
              <a:t>traditionnelle</a:t>
            </a:r>
            <a:r>
              <a:rPr lang="es-ES" sz="1800" b="1" dirty="0"/>
              <a:t>/</a:t>
            </a:r>
            <a:r>
              <a:rPr lang="es-ES" sz="1800" b="1" dirty="0" err="1"/>
              <a:t>locale</a:t>
            </a:r>
            <a:r>
              <a:rPr lang="es-ES" sz="1800" b="1" dirty="0"/>
              <a:t> </a:t>
            </a:r>
            <a:r>
              <a:rPr lang="es-ES" sz="1800" b="1" dirty="0" err="1"/>
              <a:t>dans</a:t>
            </a:r>
            <a:r>
              <a:rPr lang="es-ES" sz="1800" b="1" dirty="0"/>
              <a:t> ces </a:t>
            </a:r>
            <a:r>
              <a:rPr lang="es-ES" sz="1800" b="1" dirty="0" err="1"/>
              <a:t>discussions</a:t>
            </a:r>
            <a:endParaRPr lang="fr-FR" sz="1800" b="1" dirty="0"/>
          </a:p>
        </p:txBody>
      </p:sp>
    </p:spTree>
    <p:extLst>
      <p:ext uri="{BB962C8B-B14F-4D97-AF65-F5344CB8AC3E}">
        <p14:creationId xmlns:p14="http://schemas.microsoft.com/office/powerpoint/2010/main" val="2272479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4/12</a:t>
            </a:r>
            <a:r>
              <a:rPr lang="en-US" sz="3200" b="1" dirty="0">
                <a:solidFill>
                  <a:srgbClr val="002060"/>
                </a:solidFill>
              </a:rPr>
              <a:t> : </a:t>
            </a:r>
            <a:r>
              <a:rPr lang="en-US" sz="3200" b="1" dirty="0" err="1">
                <a:solidFill>
                  <a:srgbClr val="002060"/>
                </a:solidFill>
              </a:rPr>
              <a:t>Mettre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l’EPI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complet</a:t>
            </a:r>
            <a:r>
              <a:rPr lang="en-US" sz="3200" b="1" dirty="0">
                <a:solidFill>
                  <a:srgbClr val="002060"/>
                </a:solidFill>
              </a:rPr>
              <a:t> et preparer son entrée </a:t>
            </a:r>
            <a:r>
              <a:rPr lang="en-US" sz="3200" b="1" dirty="0" err="1">
                <a:solidFill>
                  <a:srgbClr val="002060"/>
                </a:solidFill>
              </a:rPr>
              <a:t>dans</a:t>
            </a:r>
            <a:r>
              <a:rPr lang="en-US" sz="3200" b="1" dirty="0">
                <a:solidFill>
                  <a:srgbClr val="002060"/>
                </a:solidFill>
              </a:rPr>
              <a:t> le domicile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4" y="1563012"/>
            <a:ext cx="4913822" cy="509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5036696" y="2202165"/>
            <a:ext cx="5656704" cy="4332157"/>
          </a:xfrm>
        </p:spPr>
        <p:txBody>
          <a:bodyPr/>
          <a:lstStyle/>
          <a:p>
            <a:r>
              <a:rPr lang="es-ES" sz="2000" dirty="0" err="1"/>
              <a:t>Présenter</a:t>
            </a:r>
            <a:r>
              <a:rPr lang="es-ES" sz="2000" dirty="0"/>
              <a:t> les </a:t>
            </a:r>
            <a:r>
              <a:rPr lang="es-ES" sz="2000" dirty="0" err="1"/>
              <a:t>membres</a:t>
            </a:r>
            <a:r>
              <a:rPr lang="es-ES" sz="2000" dirty="0"/>
              <a:t> de </a:t>
            </a:r>
            <a:r>
              <a:rPr lang="es-ES" sz="2000" dirty="0" err="1"/>
              <a:t>l’équipe</a:t>
            </a:r>
            <a:r>
              <a:rPr lang="es-ES" sz="2000" dirty="0"/>
              <a:t> </a:t>
            </a:r>
            <a:r>
              <a:rPr lang="es-ES" sz="2000" dirty="0" err="1"/>
              <a:t>avant</a:t>
            </a:r>
            <a:r>
              <a:rPr lang="es-ES" sz="2000" dirty="0"/>
              <a:t> de </a:t>
            </a:r>
            <a:r>
              <a:rPr lang="es-ES" sz="2000" dirty="0" err="1"/>
              <a:t>mettre</a:t>
            </a:r>
            <a:r>
              <a:rPr lang="es-ES" sz="2000" dirty="0"/>
              <a:t> </a:t>
            </a:r>
            <a:r>
              <a:rPr lang="es-ES" sz="2000" dirty="0" err="1"/>
              <a:t>l’EPI</a:t>
            </a:r>
            <a:endParaRPr lang="es-ES" sz="2000" dirty="0"/>
          </a:p>
          <a:p>
            <a:r>
              <a:rPr lang="es-ES" sz="2000" dirty="0" err="1"/>
              <a:t>Mettre</a:t>
            </a:r>
            <a:r>
              <a:rPr lang="es-ES" sz="2000" dirty="0"/>
              <a:t> </a:t>
            </a:r>
            <a:r>
              <a:rPr lang="es-ES" sz="2000" dirty="0" err="1"/>
              <a:t>l’EPI</a:t>
            </a:r>
            <a:r>
              <a:rPr lang="es-ES" sz="2000" dirty="0"/>
              <a:t> </a:t>
            </a:r>
            <a:r>
              <a:rPr lang="es-ES" sz="2000" dirty="0" err="1"/>
              <a:t>suivant</a:t>
            </a:r>
            <a:r>
              <a:rPr lang="es-ES" sz="2000" dirty="0"/>
              <a:t> les </a:t>
            </a:r>
            <a:r>
              <a:rPr lang="es-ES" sz="2000" dirty="0" err="1"/>
              <a:t>procédures</a:t>
            </a:r>
            <a:r>
              <a:rPr lang="es-ES" sz="2000" dirty="0"/>
              <a:t> et </a:t>
            </a:r>
            <a:r>
              <a:rPr lang="es-ES" sz="2000" dirty="0" err="1"/>
              <a:t>devant</a:t>
            </a:r>
            <a:r>
              <a:rPr lang="es-ES" sz="2000" dirty="0"/>
              <a:t> la </a:t>
            </a:r>
            <a:r>
              <a:rPr lang="es-ES" sz="2000" dirty="0" err="1"/>
              <a:t>famille</a:t>
            </a:r>
            <a:r>
              <a:rPr lang="es-ES" sz="2000" dirty="0"/>
              <a:t> (ex: sur une </a:t>
            </a:r>
            <a:r>
              <a:rPr lang="es-ES" sz="2000" dirty="0" err="1"/>
              <a:t>bâche</a:t>
            </a:r>
            <a:r>
              <a:rPr lang="es-ES" sz="2000" dirty="0"/>
              <a:t> à </a:t>
            </a:r>
            <a:r>
              <a:rPr lang="es-ES" sz="2000" dirty="0" err="1"/>
              <a:t>l’extérieur</a:t>
            </a:r>
            <a:r>
              <a:rPr lang="es-ES" sz="2000" dirty="0"/>
              <a:t> de la </a:t>
            </a:r>
            <a:r>
              <a:rPr lang="es-ES" sz="2000" dirty="0" err="1"/>
              <a:t>maison</a:t>
            </a:r>
            <a:r>
              <a:rPr lang="es-ES" sz="2000" dirty="0"/>
              <a:t>).</a:t>
            </a:r>
          </a:p>
          <a:p>
            <a:r>
              <a:rPr lang="es-ES" sz="2000" dirty="0" err="1"/>
              <a:t>Evaluer</a:t>
            </a:r>
            <a:r>
              <a:rPr lang="es-ES" sz="2000" dirty="0"/>
              <a:t> les </a:t>
            </a:r>
            <a:r>
              <a:rPr lang="es-ES" sz="2000" dirty="0" err="1"/>
              <a:t>lieux</a:t>
            </a:r>
            <a:r>
              <a:rPr lang="es-ES" sz="2000" dirty="0"/>
              <a:t>: </a:t>
            </a:r>
            <a:r>
              <a:rPr lang="es-ES" sz="2000" dirty="0" err="1"/>
              <a:t>intérieur</a:t>
            </a:r>
            <a:r>
              <a:rPr lang="es-ES" sz="2000" dirty="0"/>
              <a:t> de la </a:t>
            </a:r>
            <a:r>
              <a:rPr lang="es-ES" sz="2000" dirty="0" err="1"/>
              <a:t>maison</a:t>
            </a:r>
            <a:r>
              <a:rPr lang="es-ES" sz="2000" dirty="0"/>
              <a:t>, </a:t>
            </a:r>
            <a:r>
              <a:rPr lang="es-ES" sz="2000" dirty="0" err="1"/>
              <a:t>déchets</a:t>
            </a:r>
            <a:r>
              <a:rPr lang="es-ES" sz="2000" dirty="0"/>
              <a:t>, </a:t>
            </a:r>
            <a:r>
              <a:rPr lang="es-ES" sz="2000" dirty="0" err="1"/>
              <a:t>lieux</a:t>
            </a:r>
            <a:r>
              <a:rPr lang="es-ES" sz="2000" dirty="0"/>
              <a:t> </a:t>
            </a:r>
            <a:r>
              <a:rPr lang="es-ES" sz="2000" dirty="0" err="1"/>
              <a:t>fréquentés</a:t>
            </a:r>
            <a:r>
              <a:rPr lang="es-ES" sz="2000" dirty="0"/>
              <a:t> par le </a:t>
            </a:r>
            <a:r>
              <a:rPr lang="es-ES" sz="2000" dirty="0" err="1"/>
              <a:t>défunt</a:t>
            </a:r>
            <a:r>
              <a:rPr lang="es-ES" sz="2000" dirty="0"/>
              <a:t> etc…</a:t>
            </a:r>
          </a:p>
          <a:p>
            <a:r>
              <a:rPr lang="es-ES" sz="2000" dirty="0" err="1"/>
              <a:t>Préparer</a:t>
            </a:r>
            <a:r>
              <a:rPr lang="es-ES" sz="2000" dirty="0"/>
              <a:t> </a:t>
            </a:r>
            <a:r>
              <a:rPr lang="es-ES" sz="2000" dirty="0" err="1"/>
              <a:t>l’équipement</a:t>
            </a:r>
            <a:r>
              <a:rPr lang="es-ES" sz="2000" dirty="0"/>
              <a:t> </a:t>
            </a:r>
            <a:r>
              <a:rPr lang="es-ES" sz="2000" dirty="0" err="1"/>
              <a:t>necessaire</a:t>
            </a:r>
            <a:r>
              <a:rPr lang="es-ES" sz="2000" dirty="0"/>
              <a:t> </a:t>
            </a:r>
            <a:r>
              <a:rPr lang="es-ES" sz="2000" dirty="0" err="1"/>
              <a:t>pour</a:t>
            </a:r>
            <a:r>
              <a:rPr lang="es-ES" sz="2000" dirty="0"/>
              <a:t> la </a:t>
            </a:r>
            <a:r>
              <a:rPr lang="es-ES" sz="2000" dirty="0" err="1"/>
              <a:t>préparation</a:t>
            </a:r>
            <a:r>
              <a:rPr lang="es-ES" sz="2000" dirty="0"/>
              <a:t> de la </a:t>
            </a:r>
            <a:r>
              <a:rPr lang="es-ES" sz="2000" dirty="0" err="1"/>
              <a:t>dépouille</a:t>
            </a:r>
            <a:r>
              <a:rPr lang="es-ES" sz="2000" dirty="0"/>
              <a:t>, la </a:t>
            </a:r>
            <a:r>
              <a:rPr lang="es-ES" sz="2000" dirty="0" err="1"/>
              <a:t>gestion</a:t>
            </a:r>
            <a:r>
              <a:rPr lang="es-ES" sz="2000" dirty="0"/>
              <a:t> des </a:t>
            </a:r>
            <a:r>
              <a:rPr lang="es-ES" sz="2000" dirty="0" err="1"/>
              <a:t>déchets</a:t>
            </a:r>
            <a:r>
              <a:rPr lang="es-ES" sz="2000" dirty="0"/>
              <a:t> et la </a:t>
            </a:r>
            <a:r>
              <a:rPr lang="es-ES" sz="2000" dirty="0" err="1"/>
              <a:t>désinfection</a:t>
            </a:r>
            <a:r>
              <a:rPr lang="es-ES" sz="2000" dirty="0"/>
              <a:t> du </a:t>
            </a:r>
            <a:r>
              <a:rPr lang="es-ES" sz="2000" dirty="0" err="1"/>
              <a:t>domicile</a:t>
            </a:r>
            <a:r>
              <a:rPr lang="es-ES" sz="2000" dirty="0"/>
              <a:t>.</a:t>
            </a:r>
          </a:p>
          <a:p>
            <a:endParaRPr lang="es-ES" sz="2000" dirty="0"/>
          </a:p>
          <a:p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280563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5/12</a:t>
            </a:r>
            <a:r>
              <a:rPr lang="en-US" sz="3200" b="1" dirty="0">
                <a:solidFill>
                  <a:srgbClr val="002060"/>
                </a:solidFill>
              </a:rPr>
              <a:t> : Placer la dépouille </a:t>
            </a:r>
            <a:r>
              <a:rPr lang="en-US" sz="3200" b="1" dirty="0" err="1">
                <a:solidFill>
                  <a:srgbClr val="002060"/>
                </a:solidFill>
              </a:rPr>
              <a:t>dans</a:t>
            </a:r>
            <a:r>
              <a:rPr lang="en-US" sz="3200" b="1" dirty="0">
                <a:solidFill>
                  <a:srgbClr val="002060"/>
                </a:solidFill>
              </a:rPr>
              <a:t> la</a:t>
            </a:r>
            <a:r>
              <a:rPr lang="pl-PL" sz="3200" b="1" dirty="0">
                <a:solidFill>
                  <a:srgbClr val="002060"/>
                </a:solidFill>
              </a:rPr>
              <a:t> </a:t>
            </a:r>
            <a:r>
              <a:rPr lang="en-US" sz="3200" b="1" dirty="0" err="1">
                <a:solidFill>
                  <a:srgbClr val="002060"/>
                </a:solidFill>
              </a:rPr>
              <a:t>housse</a:t>
            </a:r>
            <a:r>
              <a:rPr lang="en-US" sz="3200" b="1" dirty="0">
                <a:solidFill>
                  <a:srgbClr val="002060"/>
                </a:solidFill>
              </a:rPr>
              <a:t> mortuaire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11" y="2168888"/>
            <a:ext cx="4691923" cy="422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ce réservé du contenu 7"/>
          <p:cNvSpPr>
            <a:spLocks noGrp="1"/>
          </p:cNvSpPr>
          <p:nvPr>
            <p:ph idx="1"/>
          </p:nvPr>
        </p:nvSpPr>
        <p:spPr>
          <a:xfrm>
            <a:off x="4946754" y="1969331"/>
            <a:ext cx="5746646" cy="4626341"/>
          </a:xfrm>
        </p:spPr>
        <p:txBody>
          <a:bodyPr/>
          <a:lstStyle/>
          <a:p>
            <a:r>
              <a:rPr lang="es-ES" sz="1800" dirty="0"/>
              <a:t>Faire un </a:t>
            </a:r>
            <a:r>
              <a:rPr lang="es-ES" sz="1800" dirty="0" err="1"/>
              <a:t>prélèvement</a:t>
            </a:r>
            <a:r>
              <a:rPr lang="es-ES" sz="1800" dirty="0"/>
              <a:t> bucal (</a:t>
            </a:r>
            <a:r>
              <a:rPr lang="es-ES" sz="1800" dirty="0" err="1"/>
              <a:t>équipe</a:t>
            </a:r>
            <a:r>
              <a:rPr lang="es-ES" sz="1800" dirty="0"/>
              <a:t> </a:t>
            </a:r>
            <a:r>
              <a:rPr lang="es-ES" sz="1800" dirty="0" err="1"/>
              <a:t>Lab</a:t>
            </a:r>
            <a:r>
              <a:rPr lang="es-ES" sz="1800" dirty="0"/>
              <a:t> en EPI)</a:t>
            </a:r>
          </a:p>
          <a:p>
            <a:r>
              <a:rPr lang="es-ES" sz="1800" dirty="0"/>
              <a:t>Placer la </a:t>
            </a:r>
            <a:r>
              <a:rPr lang="es-ES" sz="1800" dirty="0" err="1"/>
              <a:t>housse</a:t>
            </a:r>
            <a:r>
              <a:rPr lang="es-ES" sz="1800" dirty="0"/>
              <a:t> </a:t>
            </a:r>
            <a:r>
              <a:rPr lang="es-ES" sz="1800" dirty="0" err="1"/>
              <a:t>mortuaire</a:t>
            </a:r>
            <a:r>
              <a:rPr lang="es-ES" sz="1800" dirty="0"/>
              <a:t> le </a:t>
            </a:r>
            <a:r>
              <a:rPr lang="es-ES" sz="1800" dirty="0" err="1"/>
              <a:t>long</a:t>
            </a:r>
            <a:r>
              <a:rPr lang="es-ES" sz="1800" dirty="0"/>
              <a:t> du corps du </a:t>
            </a:r>
            <a:r>
              <a:rPr lang="es-ES" sz="1800" dirty="0" err="1"/>
              <a:t>défunt</a:t>
            </a:r>
            <a:endParaRPr lang="es-ES" sz="1800" dirty="0"/>
          </a:p>
          <a:p>
            <a:r>
              <a:rPr lang="es-ES" sz="1800" dirty="0" err="1"/>
              <a:t>Ouvrir</a:t>
            </a:r>
            <a:r>
              <a:rPr lang="es-ES" sz="1800" dirty="0"/>
              <a:t> la </a:t>
            </a:r>
            <a:r>
              <a:rPr lang="es-ES" sz="1800" dirty="0" err="1"/>
              <a:t>housse</a:t>
            </a:r>
            <a:endParaRPr lang="es-ES" sz="1800" dirty="0"/>
          </a:p>
          <a:p>
            <a:r>
              <a:rPr lang="es-ES" sz="1800" dirty="0" err="1"/>
              <a:t>Saisir</a:t>
            </a:r>
            <a:r>
              <a:rPr lang="es-ES" sz="1800" dirty="0"/>
              <a:t> le </a:t>
            </a:r>
            <a:r>
              <a:rPr lang="es-ES" sz="1800" dirty="0" err="1"/>
              <a:t>corp</a:t>
            </a:r>
            <a:r>
              <a:rPr lang="es-ES" sz="1800" dirty="0"/>
              <a:t> par les </a:t>
            </a:r>
            <a:r>
              <a:rPr lang="es-ES" sz="1800" dirty="0" err="1"/>
              <a:t>bras</a:t>
            </a:r>
            <a:r>
              <a:rPr lang="es-ES" sz="1800" dirty="0"/>
              <a:t> et les jambes</a:t>
            </a:r>
          </a:p>
          <a:p>
            <a:r>
              <a:rPr lang="es-ES" sz="1800" dirty="0" err="1"/>
              <a:t>Transférer</a:t>
            </a:r>
            <a:r>
              <a:rPr lang="es-ES" sz="1800" dirty="0"/>
              <a:t> la </a:t>
            </a:r>
            <a:r>
              <a:rPr lang="es-ES" sz="1800" dirty="0" err="1"/>
              <a:t>dépouille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la </a:t>
            </a:r>
            <a:r>
              <a:rPr lang="es-ES" sz="1800" dirty="0" err="1"/>
              <a:t>housse</a:t>
            </a:r>
            <a:r>
              <a:rPr lang="es-ES" sz="1800" dirty="0"/>
              <a:t> </a:t>
            </a:r>
            <a:r>
              <a:rPr lang="es-ES" sz="1800" dirty="0" err="1"/>
              <a:t>mortuaire</a:t>
            </a:r>
            <a:endParaRPr lang="es-ES" sz="1800" dirty="0"/>
          </a:p>
          <a:p>
            <a:r>
              <a:rPr lang="es-ES" sz="1800" dirty="0" err="1"/>
              <a:t>Pratiquer</a:t>
            </a:r>
            <a:r>
              <a:rPr lang="es-ES" sz="1800" dirty="0"/>
              <a:t> </a:t>
            </a:r>
            <a:r>
              <a:rPr lang="es-ES" sz="1800" dirty="0" err="1"/>
              <a:t>l’hygiène</a:t>
            </a:r>
            <a:r>
              <a:rPr lang="es-ES" sz="1800" dirty="0"/>
              <a:t> des </a:t>
            </a:r>
            <a:r>
              <a:rPr lang="es-ES" sz="1800" dirty="0" err="1"/>
              <a:t>mains</a:t>
            </a:r>
            <a:endParaRPr lang="es-ES" sz="1800" dirty="0"/>
          </a:p>
          <a:p>
            <a:r>
              <a:rPr lang="es-ES" sz="1800" dirty="0" err="1"/>
              <a:t>Fermer</a:t>
            </a:r>
            <a:r>
              <a:rPr lang="es-ES" sz="1800" dirty="0"/>
              <a:t> la </a:t>
            </a:r>
            <a:r>
              <a:rPr lang="es-ES" sz="1800" dirty="0" err="1"/>
              <a:t>housse</a:t>
            </a:r>
            <a:r>
              <a:rPr lang="es-ES" sz="1800" dirty="0"/>
              <a:t> </a:t>
            </a:r>
            <a:r>
              <a:rPr lang="es-ES" sz="1800" dirty="0" err="1"/>
              <a:t>mortuaire</a:t>
            </a:r>
            <a:endParaRPr lang="es-ES" sz="1800" dirty="0"/>
          </a:p>
          <a:p>
            <a:r>
              <a:rPr lang="es-ES" sz="1800" dirty="0" err="1"/>
              <a:t>Pulvériser</a:t>
            </a:r>
            <a:r>
              <a:rPr lang="es-ES" sz="1800" dirty="0"/>
              <a:t> </a:t>
            </a:r>
            <a:r>
              <a:rPr lang="es-ES" sz="1800" dirty="0" err="1"/>
              <a:t>l’extérieur</a:t>
            </a:r>
            <a:r>
              <a:rPr lang="es-ES" sz="1800" dirty="0"/>
              <a:t> de la </a:t>
            </a:r>
            <a:r>
              <a:rPr lang="es-ES" sz="1800" dirty="0" err="1"/>
              <a:t>housse</a:t>
            </a:r>
            <a:r>
              <a:rPr lang="es-ES" sz="1800" dirty="0"/>
              <a:t> </a:t>
            </a:r>
            <a:r>
              <a:rPr lang="es-ES" sz="1800" dirty="0" err="1"/>
              <a:t>mortuaire</a:t>
            </a:r>
            <a:endParaRPr lang="es-ES" sz="1800" dirty="0"/>
          </a:p>
          <a:p>
            <a:endParaRPr lang="es-ES" sz="1800" dirty="0"/>
          </a:p>
          <a:p>
            <a:r>
              <a:rPr lang="es-ES" sz="1800" b="1" dirty="0"/>
              <a:t>Remarques</a:t>
            </a:r>
            <a:r>
              <a:rPr lang="es-ES" sz="1800" dirty="0"/>
              <a:t>: </a:t>
            </a:r>
          </a:p>
          <a:p>
            <a:r>
              <a:rPr lang="es-ES" sz="1800" dirty="0" err="1"/>
              <a:t>Manipulation</a:t>
            </a:r>
            <a:r>
              <a:rPr lang="es-ES" sz="1800" dirty="0"/>
              <a:t> du corps </a:t>
            </a:r>
            <a:r>
              <a:rPr lang="es-ES" sz="1800" dirty="0" err="1"/>
              <a:t>réduite</a:t>
            </a:r>
            <a:r>
              <a:rPr lang="es-ES" sz="1800" dirty="0"/>
              <a:t> </a:t>
            </a:r>
            <a:r>
              <a:rPr lang="es-ES" sz="1800" dirty="0" err="1"/>
              <a:t>au</a:t>
            </a:r>
            <a:r>
              <a:rPr lang="es-ES" sz="1800" dirty="0"/>
              <a:t> </a:t>
            </a:r>
            <a:r>
              <a:rPr lang="es-ES" sz="1800" dirty="0" err="1"/>
              <a:t>minimum</a:t>
            </a:r>
            <a:endParaRPr lang="es-ES" sz="1800" dirty="0"/>
          </a:p>
          <a:p>
            <a:r>
              <a:rPr lang="es-ES" sz="1800" dirty="0"/>
              <a:t>Ne </a:t>
            </a:r>
            <a:r>
              <a:rPr lang="es-ES" sz="1800" dirty="0" err="1"/>
              <a:t>pas</a:t>
            </a:r>
            <a:r>
              <a:rPr lang="es-ES" sz="1800" dirty="0"/>
              <a:t> </a:t>
            </a:r>
            <a:r>
              <a:rPr lang="es-ES" sz="1800" dirty="0" err="1"/>
              <a:t>pulvériser</a:t>
            </a:r>
            <a:r>
              <a:rPr lang="es-ES" sz="1800" dirty="0"/>
              <a:t> le corps, </a:t>
            </a:r>
            <a:r>
              <a:rPr lang="es-ES" sz="1800" dirty="0" err="1"/>
              <a:t>ne</a:t>
            </a:r>
            <a:r>
              <a:rPr lang="es-ES" sz="1800" dirty="0"/>
              <a:t> </a:t>
            </a:r>
            <a:r>
              <a:rPr lang="es-ES" sz="1800" dirty="0" err="1"/>
              <a:t>pas</a:t>
            </a:r>
            <a:r>
              <a:rPr lang="es-ES" sz="1800" dirty="0"/>
              <a:t> le </a:t>
            </a:r>
            <a:r>
              <a:rPr lang="es-ES" sz="1800" dirty="0" err="1"/>
              <a:t>laver</a:t>
            </a:r>
            <a:r>
              <a:rPr lang="es-ES" sz="1800" dirty="0"/>
              <a:t>, </a:t>
            </a:r>
            <a:r>
              <a:rPr lang="es-ES" sz="1800" dirty="0" err="1"/>
              <a:t>ne</a:t>
            </a:r>
            <a:r>
              <a:rPr lang="es-ES" sz="1800" dirty="0"/>
              <a:t> </a:t>
            </a:r>
            <a:r>
              <a:rPr lang="es-ES" sz="1800" dirty="0" err="1"/>
              <a:t>pas</a:t>
            </a:r>
            <a:r>
              <a:rPr lang="es-ES" sz="1800" dirty="0"/>
              <a:t> </a:t>
            </a:r>
            <a:r>
              <a:rPr lang="es-ES" sz="1800" dirty="0" err="1"/>
              <a:t>l’embaumer</a:t>
            </a:r>
            <a:endParaRPr lang="es-ES" sz="1800" dirty="0"/>
          </a:p>
          <a:p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303574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4651" y="104173"/>
            <a:ext cx="9624060" cy="182923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u="sng" dirty="0" err="1">
                <a:solidFill>
                  <a:srgbClr val="002060"/>
                </a:solidFill>
              </a:rPr>
              <a:t>Étape</a:t>
            </a:r>
            <a:r>
              <a:rPr lang="en-US" sz="3200" b="1" u="sng" dirty="0">
                <a:solidFill>
                  <a:srgbClr val="002060"/>
                </a:solidFill>
              </a:rPr>
              <a:t> 6/12</a:t>
            </a:r>
            <a:r>
              <a:rPr lang="en-US" sz="3200" b="1" dirty="0">
                <a:solidFill>
                  <a:srgbClr val="002060"/>
                </a:solidFill>
              </a:rPr>
              <a:t> : Placer la housse mortuaire dans un </a:t>
            </a:r>
            <a:r>
              <a:rPr lang="en-US" sz="3200" b="1" dirty="0" err="1">
                <a:solidFill>
                  <a:srgbClr val="002060"/>
                </a:solidFill>
              </a:rPr>
              <a:t>cercueil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fr-FR" sz="3200" b="1" dirty="0">
                <a:solidFill>
                  <a:srgbClr val="002060"/>
                </a:solidFill>
              </a:rPr>
              <a:t>lorsque cela correspond au contexte culturel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49" y="1704803"/>
            <a:ext cx="4175441" cy="254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s://dancewithraindrops.files.wordpress.com/2011/07/dead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4648" y="4390725"/>
            <a:ext cx="4175441" cy="232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u contenu 7"/>
          <p:cNvSpPr>
            <a:spLocks noGrp="1"/>
          </p:cNvSpPr>
          <p:nvPr>
            <p:ph idx="1"/>
          </p:nvPr>
        </p:nvSpPr>
        <p:spPr>
          <a:xfrm>
            <a:off x="4946754" y="1933403"/>
            <a:ext cx="5746646" cy="4746262"/>
          </a:xfrm>
        </p:spPr>
        <p:txBody>
          <a:bodyPr/>
          <a:lstStyle/>
          <a:p>
            <a:r>
              <a:rPr lang="es-ES" sz="1800" dirty="0"/>
              <a:t>Le </a:t>
            </a:r>
            <a:r>
              <a:rPr lang="es-ES" sz="1800" dirty="0" err="1"/>
              <a:t>cerceuil</a:t>
            </a:r>
            <a:r>
              <a:rPr lang="es-ES" sz="1800" dirty="0"/>
              <a:t> </a:t>
            </a:r>
            <a:r>
              <a:rPr lang="es-ES" sz="1800" dirty="0" err="1"/>
              <a:t>doit</a:t>
            </a:r>
            <a:r>
              <a:rPr lang="es-ES" sz="1800" dirty="0"/>
              <a:t> </a:t>
            </a:r>
            <a:r>
              <a:rPr lang="es-ES" sz="1800" dirty="0" err="1"/>
              <a:t>être</a:t>
            </a:r>
            <a:r>
              <a:rPr lang="es-ES" sz="1800" dirty="0"/>
              <a:t> placé à </a:t>
            </a:r>
            <a:r>
              <a:rPr lang="es-ES" sz="1800" dirty="0" err="1"/>
              <a:t>l’extérieur</a:t>
            </a:r>
            <a:r>
              <a:rPr lang="es-ES" sz="1800" dirty="0"/>
              <a:t> du </a:t>
            </a:r>
            <a:r>
              <a:rPr lang="es-ES" sz="1800" dirty="0" err="1"/>
              <a:t>domicile</a:t>
            </a:r>
            <a:endParaRPr lang="es-ES" sz="1800" dirty="0"/>
          </a:p>
          <a:p>
            <a:r>
              <a:rPr lang="es-ES" sz="1800" dirty="0" err="1"/>
              <a:t>Transporter</a:t>
            </a:r>
            <a:r>
              <a:rPr lang="es-ES" sz="1800" dirty="0"/>
              <a:t> la </a:t>
            </a:r>
            <a:r>
              <a:rPr lang="es-ES" sz="1800" dirty="0" err="1"/>
              <a:t>hausse</a:t>
            </a:r>
            <a:r>
              <a:rPr lang="es-ES" sz="1800" dirty="0"/>
              <a:t> </a:t>
            </a:r>
            <a:r>
              <a:rPr lang="es-ES" sz="1800" dirty="0" err="1"/>
              <a:t>mortuaire</a:t>
            </a:r>
            <a:r>
              <a:rPr lang="es-ES" sz="1800" dirty="0"/>
              <a:t> </a:t>
            </a:r>
            <a:r>
              <a:rPr lang="es-ES" sz="1800" dirty="0" err="1"/>
              <a:t>jusqu’au</a:t>
            </a:r>
            <a:r>
              <a:rPr lang="es-ES" sz="1800" dirty="0"/>
              <a:t> </a:t>
            </a:r>
            <a:r>
              <a:rPr lang="es-ES" sz="1800" dirty="0" err="1"/>
              <a:t>cerceuil</a:t>
            </a:r>
            <a:r>
              <a:rPr lang="es-ES" sz="1800" dirty="0"/>
              <a:t> (en EPI)</a:t>
            </a:r>
          </a:p>
          <a:p>
            <a:r>
              <a:rPr lang="es-ES" sz="1800" dirty="0"/>
              <a:t>Placer les </a:t>
            </a:r>
            <a:r>
              <a:rPr lang="es-ES" sz="1800" dirty="0" err="1"/>
              <a:t>vêtements</a:t>
            </a:r>
            <a:r>
              <a:rPr lang="es-ES" sz="1800" dirty="0"/>
              <a:t> et </a:t>
            </a:r>
            <a:r>
              <a:rPr lang="es-ES" sz="1800" dirty="0" err="1"/>
              <a:t>effets</a:t>
            </a:r>
            <a:r>
              <a:rPr lang="es-ES" sz="1800" dirty="0"/>
              <a:t> </a:t>
            </a:r>
            <a:r>
              <a:rPr lang="es-ES" sz="1800" dirty="0" err="1"/>
              <a:t>personnels</a:t>
            </a:r>
            <a:r>
              <a:rPr lang="es-ES" sz="1800" dirty="0"/>
              <a:t> du </a:t>
            </a:r>
            <a:r>
              <a:rPr lang="es-ES" sz="1800" dirty="0" err="1"/>
              <a:t>défunt</a:t>
            </a:r>
            <a:r>
              <a:rPr lang="es-ES" sz="1800" dirty="0"/>
              <a:t> </a:t>
            </a:r>
            <a:r>
              <a:rPr lang="es-ES" sz="1800" dirty="0" err="1"/>
              <a:t>dans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 (si </a:t>
            </a:r>
            <a:r>
              <a:rPr lang="es-ES" sz="1800" dirty="0" err="1"/>
              <a:t>c’est</a:t>
            </a:r>
            <a:r>
              <a:rPr lang="es-ES" sz="1800" dirty="0"/>
              <a:t> une </a:t>
            </a:r>
            <a:r>
              <a:rPr lang="es-ES" sz="1800" dirty="0" err="1"/>
              <a:t>volonté</a:t>
            </a:r>
            <a:r>
              <a:rPr lang="es-ES" sz="1800" dirty="0"/>
              <a:t> de la </a:t>
            </a:r>
            <a:r>
              <a:rPr lang="es-ES" sz="1800" dirty="0" err="1"/>
              <a:t>famille</a:t>
            </a:r>
            <a:r>
              <a:rPr lang="es-ES" sz="1800" dirty="0"/>
              <a:t>)</a:t>
            </a:r>
          </a:p>
          <a:p>
            <a:r>
              <a:rPr lang="es-ES" sz="1800" dirty="0" err="1"/>
              <a:t>Fermer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 (</a:t>
            </a:r>
            <a:r>
              <a:rPr lang="es-ES" sz="1800" dirty="0" err="1"/>
              <a:t>mains</a:t>
            </a:r>
            <a:r>
              <a:rPr lang="es-ES" sz="1800" dirty="0"/>
              <a:t> </a:t>
            </a:r>
            <a:r>
              <a:rPr lang="es-ES" sz="1800" dirty="0" err="1"/>
              <a:t>gantées</a:t>
            </a:r>
            <a:r>
              <a:rPr lang="es-ES" sz="1800" dirty="0"/>
              <a:t>)</a:t>
            </a:r>
          </a:p>
          <a:p>
            <a:r>
              <a:rPr lang="es-ES" sz="1800" dirty="0" err="1"/>
              <a:t>Désinfecter</a:t>
            </a:r>
            <a:r>
              <a:rPr lang="es-ES" sz="1800" dirty="0"/>
              <a:t> </a:t>
            </a:r>
            <a:r>
              <a:rPr lang="es-ES" sz="1800" dirty="0" err="1"/>
              <a:t>l’extérieur</a:t>
            </a:r>
            <a:r>
              <a:rPr lang="es-ES" sz="1800" dirty="0"/>
              <a:t> du </a:t>
            </a:r>
            <a:r>
              <a:rPr lang="es-ES" sz="1800" dirty="0" err="1"/>
              <a:t>cerceuil</a:t>
            </a:r>
            <a:endParaRPr lang="es-ES" sz="1800" dirty="0"/>
          </a:p>
          <a:p>
            <a:endParaRPr lang="es-ES" sz="1800" dirty="0"/>
          </a:p>
          <a:p>
            <a:pPr marL="0" indent="0">
              <a:buNone/>
            </a:pPr>
            <a:r>
              <a:rPr lang="es-ES" sz="1800" b="1" dirty="0"/>
              <a:t>Le </a:t>
            </a:r>
            <a:r>
              <a:rPr lang="es-ES" sz="1800" b="1" dirty="0" err="1"/>
              <a:t>cerceuil</a:t>
            </a:r>
            <a:r>
              <a:rPr lang="es-ES" sz="1800" b="1" dirty="0"/>
              <a:t> </a:t>
            </a:r>
            <a:r>
              <a:rPr lang="es-ES" sz="1800" b="1" dirty="0" err="1"/>
              <a:t>est</a:t>
            </a:r>
            <a:r>
              <a:rPr lang="es-ES" sz="1800" b="1" dirty="0"/>
              <a:t> </a:t>
            </a:r>
            <a:r>
              <a:rPr lang="es-ES" sz="1800" b="1" dirty="0" err="1"/>
              <a:t>maintenant</a:t>
            </a:r>
            <a:r>
              <a:rPr lang="es-ES" sz="1800" b="1" dirty="0"/>
              <a:t> </a:t>
            </a:r>
            <a:r>
              <a:rPr lang="es-ES" sz="1800" b="1" dirty="0" err="1"/>
              <a:t>décontaminé</a:t>
            </a:r>
            <a:r>
              <a:rPr lang="es-ES" sz="1800" b="1" dirty="0"/>
              <a:t> et </a:t>
            </a:r>
            <a:r>
              <a:rPr lang="es-ES" sz="1800" b="1" dirty="0" err="1"/>
              <a:t>peut</a:t>
            </a:r>
            <a:r>
              <a:rPr lang="es-ES" sz="1800" b="1" dirty="0"/>
              <a:t> </a:t>
            </a:r>
            <a:r>
              <a:rPr lang="es-ES" sz="1800" b="1" dirty="0" err="1"/>
              <a:t>être</a:t>
            </a:r>
            <a:r>
              <a:rPr lang="es-ES" sz="1800" b="1" dirty="0"/>
              <a:t> transporté </a:t>
            </a:r>
            <a:r>
              <a:rPr lang="es-ES" sz="1800" b="1" dirty="0" err="1"/>
              <a:t>sans</a:t>
            </a:r>
            <a:r>
              <a:rPr lang="es-ES" sz="1800" b="1" dirty="0"/>
              <a:t> EPI </a:t>
            </a:r>
            <a:r>
              <a:rPr lang="es-ES" sz="1800" b="1" dirty="0" err="1"/>
              <a:t>complet</a:t>
            </a:r>
            <a:r>
              <a:rPr lang="es-ES" sz="1800" b="1" dirty="0"/>
              <a:t> et </a:t>
            </a:r>
            <a:r>
              <a:rPr lang="es-ES" sz="1800" b="1" dirty="0" err="1"/>
              <a:t>seulement</a:t>
            </a:r>
            <a:r>
              <a:rPr lang="es-ES" sz="1800" b="1" dirty="0"/>
              <a:t> </a:t>
            </a:r>
            <a:r>
              <a:rPr lang="es-ES" sz="1800" b="1" dirty="0" err="1"/>
              <a:t>avec</a:t>
            </a:r>
            <a:r>
              <a:rPr lang="es-ES" sz="1800" b="1" dirty="0"/>
              <a:t> les </a:t>
            </a:r>
            <a:r>
              <a:rPr lang="es-ES" sz="1800" b="1" dirty="0" err="1"/>
              <a:t>mains</a:t>
            </a:r>
            <a:r>
              <a:rPr lang="es-ES" sz="1800" b="1" dirty="0"/>
              <a:t> </a:t>
            </a:r>
            <a:r>
              <a:rPr lang="es-ES" sz="1800" b="1" dirty="0" err="1"/>
              <a:t>gantées</a:t>
            </a:r>
            <a:r>
              <a:rPr lang="es-ES" sz="1800" b="1" dirty="0"/>
              <a:t>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dirty="0" err="1"/>
              <a:t>Avant</a:t>
            </a:r>
            <a:r>
              <a:rPr lang="es-ES" sz="1800" dirty="0"/>
              <a:t> de </a:t>
            </a:r>
            <a:r>
              <a:rPr lang="es-ES" sz="1800" dirty="0" err="1"/>
              <a:t>transporter</a:t>
            </a:r>
            <a:r>
              <a:rPr lang="es-ES" sz="1800" dirty="0"/>
              <a:t> le </a:t>
            </a:r>
            <a:r>
              <a:rPr lang="es-ES" sz="1800" dirty="0" err="1"/>
              <a:t>cerceuil</a:t>
            </a:r>
            <a:r>
              <a:rPr lang="es-ES" sz="1800" dirty="0"/>
              <a:t>, </a:t>
            </a:r>
            <a:r>
              <a:rPr lang="es-ES" sz="1800" dirty="0" err="1"/>
              <a:t>laisser</a:t>
            </a:r>
            <a:r>
              <a:rPr lang="es-ES" sz="1800" dirty="0"/>
              <a:t> la </a:t>
            </a:r>
            <a:r>
              <a:rPr lang="es-ES" sz="1800" dirty="0" err="1"/>
              <a:t>famille</a:t>
            </a:r>
            <a:r>
              <a:rPr lang="es-ES" sz="1800" dirty="0"/>
              <a:t> se </a:t>
            </a:r>
            <a:r>
              <a:rPr lang="es-ES" sz="1800" dirty="0" err="1"/>
              <a:t>recueillir</a:t>
            </a:r>
            <a:r>
              <a:rPr lang="es-ES" sz="1800" dirty="0"/>
              <a:t> le </a:t>
            </a:r>
            <a:r>
              <a:rPr lang="es-ES" sz="1800" dirty="0" err="1"/>
              <a:t>temps</a:t>
            </a:r>
            <a:r>
              <a:rPr lang="es-ES" sz="1800" dirty="0"/>
              <a:t> </a:t>
            </a:r>
            <a:r>
              <a:rPr lang="es-ES" sz="1800" dirty="0" err="1"/>
              <a:t>nécessaire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274040676"/>
      </p:ext>
    </p:extLst>
  </p:cSld>
  <p:clrMapOvr>
    <a:masterClrMapping/>
  </p:clrMapOvr>
</p:sld>
</file>

<file path=ppt/theme/theme1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1194</Words>
  <Application>Microsoft Office PowerPoint</Application>
  <PresentationFormat>Custom</PresentationFormat>
  <Paragraphs>182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SimSun</vt:lpstr>
      <vt:lpstr>SimSun</vt:lpstr>
      <vt:lpstr>Arial</vt:lpstr>
      <vt:lpstr>Arial Narrow</vt:lpstr>
      <vt:lpstr>Calibri</vt:lpstr>
      <vt:lpstr>Times New Roman</vt:lpstr>
      <vt:lpstr>RC 59 Template EN</vt:lpstr>
      <vt:lpstr>1_Custom Design</vt:lpstr>
      <vt:lpstr>PowerPoint Presentation</vt:lpstr>
      <vt:lpstr>Inhumation digne et sécurisée des patients atteints d’Ebola en 12 étapes</vt:lpstr>
      <vt:lpstr>Étape 0/12 : Désignation et formation de l’équipe d’inhumation / Constitution d’un kit inhumation</vt:lpstr>
      <vt:lpstr>Étape 1/12 : Composer l’équipe et préparer les désinfectants avant le départ</vt:lpstr>
      <vt:lpstr> Étape 2/12: Réunir tout l’équipement nécessaire avant le départ </vt:lpstr>
      <vt:lpstr>Étape 3/12 : Arrivée : Parler avec la famille</vt:lpstr>
      <vt:lpstr>Étape 4/12 : Mettre l’EPI complet et preparer son entrée dans le domicile</vt:lpstr>
      <vt:lpstr>Étape 5/12 : Placer la dépouille dans la housse mortuaire</vt:lpstr>
      <vt:lpstr>Étape 6/12 : Placer la housse mortuaire dans un cercueil lorsque cela correspond au contexte culturel</vt:lpstr>
      <vt:lpstr>Étape 7/12 : Désinfecter l’environnement familial</vt:lpstr>
      <vt:lpstr>Étape 8/12 : Retirer l’EPI, gérer les déchets et appliquer les mesures d’hygiene des mains</vt:lpstr>
      <vt:lpstr>Étape 9/12 : Transporter le cercueil ou la housse mortuaire jusqu’au cimetière</vt:lpstr>
      <vt:lpstr>Étape 10/12 : Au cimetière, placer le cercueil ou la housse mortuaire dans la tombe</vt:lpstr>
      <vt:lpstr>Étape 11/12 : Au cimetière, laisser le temps pour les prières et le receuillement</vt:lpstr>
      <vt:lpstr>Étape 12/12 : Retour à l’hôpital ou dans les locaux de l’équipe</vt:lpstr>
      <vt:lpstr>Clause de non-responsabilité</vt:lpstr>
      <vt:lpstr>Merci 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2016-02-17T08:23:27Z</dcterms:created>
  <dcterms:modified xsi:type="dcterms:W3CDTF">2018-06-13T15:02:07Z</dcterms:modified>
</cp:coreProperties>
</file>